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854" r:id="rId2"/>
    <p:sldId id="873" r:id="rId3"/>
    <p:sldId id="871" r:id="rId4"/>
    <p:sldId id="901" r:id="rId5"/>
    <p:sldId id="886" r:id="rId6"/>
    <p:sldId id="888" r:id="rId7"/>
    <p:sldId id="894" r:id="rId8"/>
    <p:sldId id="900" r:id="rId9"/>
    <p:sldId id="904" r:id="rId10"/>
    <p:sldId id="905" r:id="rId11"/>
    <p:sldId id="802" r:id="rId12"/>
    <p:sldId id="906" r:id="rId13"/>
    <p:sldId id="831" r:id="rId14"/>
    <p:sldId id="836" r:id="rId15"/>
    <p:sldId id="912" r:id="rId16"/>
    <p:sldId id="910" r:id="rId17"/>
    <p:sldId id="909" r:id="rId18"/>
    <p:sldId id="911" r:id="rId19"/>
    <p:sldId id="908" r:id="rId20"/>
    <p:sldId id="907" r:id="rId21"/>
    <p:sldId id="902" r:id="rId22"/>
    <p:sldId id="683" r:id="rId23"/>
    <p:sldId id="811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FFFF00"/>
    <a:srgbClr val="990000"/>
    <a:srgbClr val="FFFF66"/>
    <a:srgbClr val="A50021"/>
    <a:srgbClr val="000066"/>
    <a:srgbClr val="FF6600"/>
    <a:srgbClr val="CCFF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794" autoAdjust="0"/>
    <p:restoredTop sz="90929"/>
  </p:normalViewPr>
  <p:slideViewPr>
    <p:cSldViewPr>
      <p:cViewPr varScale="1">
        <p:scale>
          <a:sx n="68" d="100"/>
          <a:sy n="68" d="100"/>
        </p:scale>
        <p:origin x="1746" y="72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D40F8-A6A2-404B-8C2A-AB3D80CE4947}" type="datetimeFigureOut">
              <a:rPr lang="en-US" smtClean="0"/>
              <a:pPr/>
              <a:t>7/4/2019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DD7B8-A3A9-424C-9917-28EFAD39686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304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F218D-172A-4A1B-B7F1-A712D5B953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F6836-BD94-4743-BC12-C2627FE3FE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148E1-1CEB-4866-853F-5C46CE9D7F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A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85DCD-9726-4541-81E5-CFB85CFC4B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A87E-DB90-41DC-9051-18A2E1DA1B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6D0C6-3820-48F7-B3F7-B4D8EF4DB3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4289-4795-4C1E-955D-40809259CB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8DAA9-5FB2-44EC-B5A9-6B09D532BE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BC77D-AB42-4C19-896D-112E826961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39C2B-69F6-45CD-8940-7F7337AE87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94E9D-3B9A-4F30-BE74-2C31837510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E73D5-CAC2-4ACC-9FFA-D819A4016A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99"/>
            </a:gs>
            <a:gs pos="100000">
              <a:srgbClr val="000047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36104BE-90E9-41C8-B2A8-E8618D9D2B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uriciog@fcv.unlp.edu.a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020645"/>
            <a:ext cx="8640960" cy="2519834"/>
          </a:xfrm>
          <a:noFill/>
        </p:spPr>
        <p:txBody>
          <a:bodyPr>
            <a:normAutofit fontScale="90000"/>
          </a:bodyPr>
          <a:lstStyle/>
          <a:p>
            <a:r>
              <a:rPr lang="es-ES" sz="4800" b="1" dirty="0">
                <a:solidFill>
                  <a:srgbClr val="FFFF00"/>
                </a:solidFill>
                <a:latin typeface="Garamond" pitchFamily="18" charset="0"/>
              </a:rPr>
              <a:t>Relación entre condición corporal, salud y reproducción en vacas lecheras de la pampa húmeda </a:t>
            </a:r>
            <a:endParaRPr lang="es-ES_tradnl" sz="4800" dirty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4595644"/>
            <a:ext cx="82809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s-ES_tradnl" sz="3200" b="1" dirty="0">
                <a:solidFill>
                  <a:schemeClr val="bg1"/>
                </a:solidFill>
                <a:latin typeface="Garamond" pitchFamily="18" charset="0"/>
              </a:rPr>
              <a:t>Dr. Mauricio J. Giuliodori</a:t>
            </a:r>
            <a:endParaRPr lang="es-ES_tradnl" sz="3200" b="1" baseline="30000" dirty="0">
              <a:solidFill>
                <a:schemeClr val="bg1"/>
              </a:solidFill>
              <a:latin typeface="Garamond" pitchFamily="18" charset="0"/>
            </a:endParaRPr>
          </a:p>
          <a:p>
            <a:pPr algn="ctr"/>
            <a:r>
              <a:rPr lang="es-ES_tradnl" sz="3200" dirty="0">
                <a:solidFill>
                  <a:schemeClr val="bg1"/>
                </a:solidFill>
                <a:latin typeface="Garamond" pitchFamily="18" charset="0"/>
              </a:rPr>
              <a:t>Cátedra Fisiología – FCV-UNLP</a:t>
            </a:r>
          </a:p>
          <a:p>
            <a:pPr algn="ctr"/>
            <a:r>
              <a:rPr lang="es-ES_tradnl" sz="3200" dirty="0">
                <a:solidFill>
                  <a:schemeClr val="bg1"/>
                </a:solidFill>
                <a:latin typeface="Garamond" pitchFamily="18" charset="0"/>
                <a:hlinkClick r:id="rId2"/>
              </a:rPr>
              <a:t>mauriciog@fcv.unlp.edu.ar</a:t>
            </a:r>
            <a:r>
              <a:rPr lang="es-ES_tradnl" sz="3200" dirty="0">
                <a:solidFill>
                  <a:schemeClr val="bg1"/>
                </a:solidFill>
                <a:latin typeface="Garamond" pitchFamily="18" charset="0"/>
              </a:rPr>
              <a:t>  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AFFF4D9-7B17-45CF-BF7D-309587BCBB78}"/>
              </a:ext>
            </a:extLst>
          </p:cNvPr>
          <p:cNvGrpSpPr/>
          <p:nvPr/>
        </p:nvGrpSpPr>
        <p:grpSpPr>
          <a:xfrm>
            <a:off x="1162920" y="260648"/>
            <a:ext cx="6818160" cy="1694570"/>
            <a:chOff x="1259632" y="212445"/>
            <a:chExt cx="6818160" cy="1694570"/>
          </a:xfrm>
        </p:grpSpPr>
        <p:pic>
          <p:nvPicPr>
            <p:cNvPr id="7" name="Imagen 1" descr="Descripción: Logotipo (roble)">
              <a:extLst>
                <a:ext uri="{FF2B5EF4-FFF2-40B4-BE49-F238E27FC236}">
                  <a16:creationId xmlns:a16="http://schemas.microsoft.com/office/drawing/2014/main" id="{B07CA70E-1CC9-452C-91AF-983A7E437C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212446"/>
              <a:ext cx="5280750" cy="1694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escudoUNLP">
              <a:extLst>
                <a:ext uri="{FF2B5EF4-FFF2-40B4-BE49-F238E27FC236}">
                  <a16:creationId xmlns:a16="http://schemas.microsoft.com/office/drawing/2014/main" id="{15968D15-68AC-485A-99BD-C1415DD80C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40382" y="212445"/>
              <a:ext cx="1537410" cy="1694569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2036091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025 Rectángulo"/>
          <p:cNvSpPr/>
          <p:nvPr/>
        </p:nvSpPr>
        <p:spPr>
          <a:xfrm>
            <a:off x="251520" y="116632"/>
            <a:ext cx="86409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Relación entre la pérdida de condición corporal y el riesgo de endometritis clínica en vacas lecheras (n: 2303)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9" name="9 Rectángulo">
            <a:extLst>
              <a:ext uri="{FF2B5EF4-FFF2-40B4-BE49-F238E27FC236}">
                <a16:creationId xmlns:a16="http://schemas.microsoft.com/office/drawing/2014/main" id="{C8187256-E361-47EA-9663-6788A0945765}"/>
              </a:ext>
            </a:extLst>
          </p:cNvPr>
          <p:cNvSpPr/>
          <p:nvPr/>
        </p:nvSpPr>
        <p:spPr>
          <a:xfrm>
            <a:off x="5786067" y="6135687"/>
            <a:ext cx="31064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>
                <a:solidFill>
                  <a:schemeClr val="bg1"/>
                </a:solidFill>
                <a:latin typeface="Garamond" pitchFamily="18" charset="0"/>
              </a:rPr>
              <a:t>Giuliodori et al. (2017)</a:t>
            </a:r>
          </a:p>
        </p:txBody>
      </p:sp>
      <p:graphicFrame>
        <p:nvGraphicFramePr>
          <p:cNvPr id="20" name="1 Tabla">
            <a:extLst>
              <a:ext uri="{FF2B5EF4-FFF2-40B4-BE49-F238E27FC236}">
                <a16:creationId xmlns:a16="http://schemas.microsoft.com/office/drawing/2014/main" id="{99B2F868-06A2-4B52-ADF3-63861A200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556962"/>
              </p:ext>
            </p:extLst>
          </p:nvPr>
        </p:nvGraphicFramePr>
        <p:xfrm>
          <a:off x="467544" y="2273166"/>
          <a:ext cx="8417294" cy="1870075"/>
        </p:xfrm>
        <a:graphic>
          <a:graphicData uri="http://schemas.openxmlformats.org/drawingml/2006/table">
            <a:tbl>
              <a:tblPr firstRow="1" firstCol="1" bandRow="1"/>
              <a:tblGrid>
                <a:gridCol w="2479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113">
                  <a:extLst>
                    <a:ext uri="{9D8B030D-6E8A-4147-A177-3AD203B41FA5}">
                      <a16:colId xmlns:a16="http://schemas.microsoft.com/office/drawing/2014/main" val="406381321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 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Riesgo de endometritis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Pérdida de CC</a:t>
                      </a:r>
                      <a:r>
                        <a:rPr lang="es-AR" sz="2800" b="1" baseline="30000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OR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95%CI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P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No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kern="1200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12,7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&lt;0.01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Si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kern="1200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21.8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2.32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1.79–3.03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8164384"/>
                  </a:ext>
                </a:extLst>
              </a:tr>
            </a:tbl>
          </a:graphicData>
        </a:graphic>
      </p:graphicFrame>
      <p:sp>
        <p:nvSpPr>
          <p:cNvPr id="21" name="10 Rectángulo">
            <a:extLst>
              <a:ext uri="{FF2B5EF4-FFF2-40B4-BE49-F238E27FC236}">
                <a16:creationId xmlns:a16="http://schemas.microsoft.com/office/drawing/2014/main" id="{43B5E7D1-9A0E-4110-8608-BD89BB757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352" y="3244237"/>
            <a:ext cx="1080120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0CE9A580-0B6F-4314-946B-8F5E02983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3864" y="3717032"/>
            <a:ext cx="1008112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" name="19 Rectángulo">
            <a:extLst>
              <a:ext uri="{FF2B5EF4-FFF2-40B4-BE49-F238E27FC236}">
                <a16:creationId xmlns:a16="http://schemas.microsoft.com/office/drawing/2014/main" id="{EFA981A5-264A-4470-B28F-B98554DC5EF1}"/>
              </a:ext>
            </a:extLst>
          </p:cNvPr>
          <p:cNvSpPr/>
          <p:nvPr/>
        </p:nvSpPr>
        <p:spPr>
          <a:xfrm>
            <a:off x="1043608" y="4869160"/>
            <a:ext cx="7248094" cy="954107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El riesgo de endometritis clínica se asocia con la pérdida de condición corporal posparto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F4A1F8C-E8E6-4728-BF45-61F86E039D60}"/>
              </a:ext>
            </a:extLst>
          </p:cNvPr>
          <p:cNvSpPr/>
          <p:nvPr/>
        </p:nvSpPr>
        <p:spPr>
          <a:xfrm>
            <a:off x="827584" y="4221088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aseline="30000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1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Pérdida de condición corporal (preparto – 30 d posparto)</a:t>
            </a:r>
            <a:endParaRPr lang="es-AR" dirty="0"/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0E974307-5888-4E6B-BC07-FB1DDDF80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3264936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9FF294F3-FDDC-4394-BADC-B7CB701D8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3717032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1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531" name="Object 3"/>
          <p:cNvGraphicFramePr>
            <a:graphicFrameLocks noChangeAspect="1"/>
          </p:cNvGraphicFramePr>
          <p:nvPr/>
        </p:nvGraphicFramePr>
        <p:xfrm>
          <a:off x="775209" y="652234"/>
          <a:ext cx="7541207" cy="5945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SPW 10.0 Graph" r:id="rId3" imgW="5744880" imgH="4522320" progId="SigmaPlotGraphicObject.10">
                  <p:embed/>
                </p:oleObj>
              </mc:Choice>
              <mc:Fallback>
                <p:oleObj name="SPW 10.0 Graph" r:id="rId3" imgW="5744880" imgH="4522320" progId="SigmaPlotGraphicObject.10">
                  <p:embed/>
                  <p:pic>
                    <p:nvPicPr>
                      <p:cNvPr id="278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209" y="652234"/>
                        <a:ext cx="7541207" cy="5945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72008" y="-171400"/>
            <a:ext cx="9324528" cy="1143000"/>
          </a:xfrm>
        </p:spPr>
        <p:txBody>
          <a:bodyPr/>
          <a:lstStyle/>
          <a:p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Endometritis e intervalo a concepción (IPC)</a:t>
            </a:r>
            <a:endParaRPr lang="es-AR" sz="3600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1979712" y="3406420"/>
            <a:ext cx="58326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4 Grupo"/>
          <p:cNvGrpSpPr/>
          <p:nvPr/>
        </p:nvGrpSpPr>
        <p:grpSpPr>
          <a:xfrm>
            <a:off x="3358756" y="3476294"/>
            <a:ext cx="649537" cy="821705"/>
            <a:chOff x="3300570" y="3501008"/>
            <a:chExt cx="649537" cy="821705"/>
          </a:xfrm>
          <a:solidFill>
            <a:srgbClr val="006600"/>
          </a:solidFill>
        </p:grpSpPr>
        <p:sp>
          <p:nvSpPr>
            <p:cNvPr id="6" name="5 Rectángulo"/>
            <p:cNvSpPr/>
            <p:nvPr/>
          </p:nvSpPr>
          <p:spPr>
            <a:xfrm>
              <a:off x="3300570" y="3861048"/>
              <a:ext cx="649537" cy="461665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115 </a:t>
              </a:r>
              <a:endParaRPr lang="es-AR" dirty="0"/>
            </a:p>
          </p:txBody>
        </p:sp>
        <p:cxnSp>
          <p:nvCxnSpPr>
            <p:cNvPr id="7" name="6 Conector recto de flecha"/>
            <p:cNvCxnSpPr>
              <a:stCxn id="6" idx="0"/>
            </p:cNvCxnSpPr>
            <p:nvPr/>
          </p:nvCxnSpPr>
          <p:spPr bwMode="auto">
            <a:xfrm flipV="1">
              <a:off x="3625339" y="3501008"/>
              <a:ext cx="10557" cy="360040"/>
            </a:xfrm>
            <a:prstGeom prst="straightConnector1">
              <a:avLst/>
            </a:prstGeom>
            <a:grp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5" name="7 Grupo"/>
          <p:cNvGrpSpPr/>
          <p:nvPr/>
        </p:nvGrpSpPr>
        <p:grpSpPr>
          <a:xfrm>
            <a:off x="4895776" y="2636912"/>
            <a:ext cx="671979" cy="727534"/>
            <a:chOff x="4499992" y="2708920"/>
            <a:chExt cx="671979" cy="727534"/>
          </a:xfrm>
        </p:grpSpPr>
        <p:sp>
          <p:nvSpPr>
            <p:cNvPr id="9" name="8 Rectángulo"/>
            <p:cNvSpPr/>
            <p:nvPr/>
          </p:nvSpPr>
          <p:spPr>
            <a:xfrm>
              <a:off x="4499992" y="2708920"/>
              <a:ext cx="67197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184 </a:t>
              </a:r>
              <a:endParaRPr lang="es-AR" dirty="0"/>
            </a:p>
          </p:txBody>
        </p:sp>
        <p:cxnSp>
          <p:nvCxnSpPr>
            <p:cNvPr id="10" name="9 Conector recto de flecha"/>
            <p:cNvCxnSpPr/>
            <p:nvPr/>
          </p:nvCxnSpPr>
          <p:spPr bwMode="auto">
            <a:xfrm>
              <a:off x="4846211" y="3106031"/>
              <a:ext cx="1464" cy="33042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1" name="10 Rectángulo"/>
          <p:cNvSpPr/>
          <p:nvPr/>
        </p:nvSpPr>
        <p:spPr>
          <a:xfrm>
            <a:off x="2051720" y="692696"/>
            <a:ext cx="6048672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Endometritis </a:t>
            </a:r>
            <a:r>
              <a:rPr lang="en-US" sz="40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 70 d el IPC</a:t>
            </a:r>
            <a:endParaRPr lang="en-US" sz="4000" dirty="0">
              <a:solidFill>
                <a:schemeClr val="bg1"/>
              </a:solidFill>
              <a:latin typeface="Garamond" pitchFamily="18" charset="0"/>
              <a:ea typeface="Times New Roman"/>
              <a:cs typeface="Times New Roman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rot="-5398538">
            <a:off x="-873919" y="3452019"/>
            <a:ext cx="229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23528" y="6237312"/>
            <a:ext cx="3127779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y col. (2013)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025 Rectángulo"/>
          <p:cNvSpPr/>
          <p:nvPr/>
        </p:nvSpPr>
        <p:spPr>
          <a:xfrm>
            <a:off x="251520" y="116632"/>
            <a:ext cx="86409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Relación entre la condición corporal y el riesgo de endometritis clínica en vacas lecheras (n: 303)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9" name="9 Rectángulo">
            <a:extLst>
              <a:ext uri="{FF2B5EF4-FFF2-40B4-BE49-F238E27FC236}">
                <a16:creationId xmlns:a16="http://schemas.microsoft.com/office/drawing/2014/main" id="{C8187256-E361-47EA-9663-6788A0945765}"/>
              </a:ext>
            </a:extLst>
          </p:cNvPr>
          <p:cNvSpPr/>
          <p:nvPr/>
        </p:nvSpPr>
        <p:spPr>
          <a:xfrm>
            <a:off x="5786067" y="6135687"/>
            <a:ext cx="31064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>
                <a:solidFill>
                  <a:schemeClr val="bg1"/>
                </a:solidFill>
                <a:latin typeface="Garamond" pitchFamily="18" charset="0"/>
              </a:rPr>
              <a:t>Giuliodori et al. (2013)</a:t>
            </a:r>
          </a:p>
        </p:txBody>
      </p:sp>
      <p:graphicFrame>
        <p:nvGraphicFramePr>
          <p:cNvPr id="20" name="1 Tabla">
            <a:extLst>
              <a:ext uri="{FF2B5EF4-FFF2-40B4-BE49-F238E27FC236}">
                <a16:creationId xmlns:a16="http://schemas.microsoft.com/office/drawing/2014/main" id="{99B2F868-06A2-4B52-ADF3-63861A200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130499"/>
              </p:ext>
            </p:extLst>
          </p:nvPr>
        </p:nvGraphicFramePr>
        <p:xfrm>
          <a:off x="940203" y="2273166"/>
          <a:ext cx="7088181" cy="1899666"/>
        </p:xfrm>
        <a:graphic>
          <a:graphicData uri="http://schemas.openxmlformats.org/drawingml/2006/table">
            <a:tbl>
              <a:tblPr firstRow="1" firstCol="1" bandRow="1"/>
              <a:tblGrid>
                <a:gridCol w="2479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 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Riesgo de endometritis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CC posparto</a:t>
                      </a:r>
                      <a:r>
                        <a:rPr lang="es-AR" sz="2800" b="1" baseline="30000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OR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95%CI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P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≥2.50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&lt;0.01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&lt;2.50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Garamond"/>
                          <a:cs typeface="Times New Roman"/>
                        </a:rPr>
                        <a:t>3.289</a:t>
                      </a:r>
                    </a:p>
                  </a:txBody>
                  <a:tcPr marL="63881" marR="63881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>
                          <a:solidFill>
                            <a:schemeClr val="bg1"/>
                          </a:solidFill>
                          <a:effectLst/>
                          <a:latin typeface="Garamond"/>
                          <a:cs typeface="Times New Roman"/>
                        </a:rPr>
                        <a:t>1.415 – 7.642</a:t>
                      </a:r>
                    </a:p>
                  </a:txBody>
                  <a:tcPr marL="63881" marR="63881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kern="1200" dirty="0">
                        <a:solidFill>
                          <a:schemeClr val="bg1"/>
                        </a:solidFill>
                        <a:effectLst/>
                        <a:latin typeface="Garamond"/>
                        <a:cs typeface="Times New Roman"/>
                      </a:endParaRPr>
                    </a:p>
                  </a:txBody>
                  <a:tcPr marL="63881" marR="63881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8164384"/>
                  </a:ext>
                </a:extLst>
              </a:tr>
            </a:tbl>
          </a:graphicData>
        </a:graphic>
      </p:graphicFrame>
      <p:sp>
        <p:nvSpPr>
          <p:cNvPr id="21" name="10 Rectángulo">
            <a:extLst>
              <a:ext uri="{FF2B5EF4-FFF2-40B4-BE49-F238E27FC236}">
                <a16:creationId xmlns:a16="http://schemas.microsoft.com/office/drawing/2014/main" id="{43B5E7D1-9A0E-4110-8608-BD89BB757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256" y="3244237"/>
            <a:ext cx="1080120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" name="19 Rectángulo">
            <a:extLst>
              <a:ext uri="{FF2B5EF4-FFF2-40B4-BE49-F238E27FC236}">
                <a16:creationId xmlns:a16="http://schemas.microsoft.com/office/drawing/2014/main" id="{EFA981A5-264A-4470-B28F-B98554DC5EF1}"/>
              </a:ext>
            </a:extLst>
          </p:cNvPr>
          <p:cNvSpPr/>
          <p:nvPr/>
        </p:nvSpPr>
        <p:spPr>
          <a:xfrm>
            <a:off x="1043608" y="4869160"/>
            <a:ext cx="7248094" cy="954107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El riesgo de endometritis clínica aumenta cuando la condición corporal postparto &lt;2.50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F4A1F8C-E8E6-4728-BF45-61F86E039D60}"/>
              </a:ext>
            </a:extLst>
          </p:cNvPr>
          <p:cNvSpPr/>
          <p:nvPr/>
        </p:nvSpPr>
        <p:spPr>
          <a:xfrm>
            <a:off x="827584" y="4221088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aseline="30000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1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Condición corporal 31 d posparto</a:t>
            </a:r>
            <a:endParaRPr lang="es-AR" dirty="0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9FF294F3-FDDC-4394-BADC-B7CB701D8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812" y="3731100"/>
            <a:ext cx="1080120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0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637" y="-171400"/>
            <a:ext cx="8617843" cy="1143000"/>
          </a:xfrm>
        </p:spPr>
        <p:txBody>
          <a:bodyPr/>
          <a:lstStyle/>
          <a:p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Metritis y el intervalo a la concepción (IPC)</a:t>
            </a:r>
            <a:endParaRPr lang="es-AR" sz="3600" dirty="0"/>
          </a:p>
        </p:txBody>
      </p:sp>
      <p:graphicFrame>
        <p:nvGraphicFramePr>
          <p:cNvPr id="342018" name="Object 2"/>
          <p:cNvGraphicFramePr>
            <a:graphicFrameLocks noChangeAspect="1"/>
          </p:cNvGraphicFramePr>
          <p:nvPr/>
        </p:nvGraphicFramePr>
        <p:xfrm>
          <a:off x="863227" y="730372"/>
          <a:ext cx="7669213" cy="5866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SPW 10.0 Graph" r:id="rId3" imgW="5951520" imgH="4552560" progId="SigmaPlotGraphicObject.10">
                  <p:embed/>
                </p:oleObj>
              </mc:Choice>
              <mc:Fallback>
                <p:oleObj name="SPW 10.0 Graph" r:id="rId3" imgW="5951520" imgH="4552560" progId="SigmaPlotGraphicObject.10">
                  <p:embed/>
                  <p:pic>
                    <p:nvPicPr>
                      <p:cNvPr id="3420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227" y="730372"/>
                        <a:ext cx="7669213" cy="5866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3 Conector recto"/>
          <p:cNvCxnSpPr/>
          <p:nvPr/>
        </p:nvCxnSpPr>
        <p:spPr bwMode="auto">
          <a:xfrm>
            <a:off x="1979712" y="3476294"/>
            <a:ext cx="57606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10 Grupo"/>
          <p:cNvGrpSpPr/>
          <p:nvPr/>
        </p:nvGrpSpPr>
        <p:grpSpPr>
          <a:xfrm>
            <a:off x="3300570" y="3501008"/>
            <a:ext cx="649537" cy="821705"/>
            <a:chOff x="3300570" y="3501008"/>
            <a:chExt cx="649537" cy="821705"/>
          </a:xfrm>
          <a:solidFill>
            <a:srgbClr val="006600"/>
          </a:solidFill>
        </p:grpSpPr>
        <p:sp>
          <p:nvSpPr>
            <p:cNvPr id="5" name="4 Rectángulo"/>
            <p:cNvSpPr/>
            <p:nvPr/>
          </p:nvSpPr>
          <p:spPr>
            <a:xfrm>
              <a:off x="3300570" y="3861048"/>
              <a:ext cx="649537" cy="461665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114 </a:t>
              </a:r>
              <a:endParaRPr lang="es-AR" dirty="0"/>
            </a:p>
          </p:txBody>
        </p:sp>
        <p:cxnSp>
          <p:nvCxnSpPr>
            <p:cNvPr id="9" name="8 Conector recto de flecha"/>
            <p:cNvCxnSpPr>
              <a:stCxn id="5" idx="0"/>
            </p:cNvCxnSpPr>
            <p:nvPr/>
          </p:nvCxnSpPr>
          <p:spPr bwMode="auto">
            <a:xfrm flipV="1">
              <a:off x="3625339" y="3501008"/>
              <a:ext cx="10557" cy="360040"/>
            </a:xfrm>
            <a:prstGeom prst="straightConnector1">
              <a:avLst/>
            </a:prstGeom>
            <a:grp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8" name="21 Grupo"/>
          <p:cNvGrpSpPr/>
          <p:nvPr/>
        </p:nvGrpSpPr>
        <p:grpSpPr>
          <a:xfrm>
            <a:off x="3490415" y="2636912"/>
            <a:ext cx="649537" cy="792088"/>
            <a:chOff x="3490415" y="2636912"/>
            <a:chExt cx="649537" cy="792088"/>
          </a:xfrm>
          <a:solidFill>
            <a:srgbClr val="C00000"/>
          </a:solidFill>
        </p:grpSpPr>
        <p:sp>
          <p:nvSpPr>
            <p:cNvPr id="6" name="5 Rectángulo"/>
            <p:cNvSpPr/>
            <p:nvPr/>
          </p:nvSpPr>
          <p:spPr>
            <a:xfrm>
              <a:off x="3490415" y="2636912"/>
              <a:ext cx="649537" cy="461665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121 </a:t>
              </a:r>
              <a:endParaRPr lang="es-AR" dirty="0"/>
            </a:p>
          </p:txBody>
        </p:sp>
        <p:cxnSp>
          <p:nvCxnSpPr>
            <p:cNvPr id="17" name="16 Conector recto de flecha"/>
            <p:cNvCxnSpPr>
              <a:stCxn id="6" idx="2"/>
            </p:cNvCxnSpPr>
            <p:nvPr/>
          </p:nvCxnSpPr>
          <p:spPr bwMode="auto">
            <a:xfrm>
              <a:off x="3815184" y="3098577"/>
              <a:ext cx="1464" cy="330423"/>
            </a:xfrm>
            <a:prstGeom prst="straightConnector1">
              <a:avLst/>
            </a:prstGeom>
            <a:grp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0" name="22 Grupo"/>
          <p:cNvGrpSpPr/>
          <p:nvPr/>
        </p:nvGrpSpPr>
        <p:grpSpPr>
          <a:xfrm>
            <a:off x="4499992" y="2708920"/>
            <a:ext cx="671979" cy="727534"/>
            <a:chOff x="4499992" y="2708920"/>
            <a:chExt cx="671979" cy="727534"/>
          </a:xfrm>
        </p:grpSpPr>
        <p:sp>
          <p:nvSpPr>
            <p:cNvPr id="7" name="6 Rectángulo"/>
            <p:cNvSpPr/>
            <p:nvPr/>
          </p:nvSpPr>
          <p:spPr>
            <a:xfrm>
              <a:off x="4499992" y="2708920"/>
              <a:ext cx="67197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164 </a:t>
              </a:r>
              <a:endParaRPr lang="es-AR" dirty="0"/>
            </a:p>
          </p:txBody>
        </p:sp>
        <p:cxnSp>
          <p:nvCxnSpPr>
            <p:cNvPr id="21" name="20 Conector recto de flecha"/>
            <p:cNvCxnSpPr/>
            <p:nvPr/>
          </p:nvCxnSpPr>
          <p:spPr bwMode="auto">
            <a:xfrm>
              <a:off x="4846211" y="3106031"/>
              <a:ext cx="1464" cy="33042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4" name="13 Rectángulo"/>
          <p:cNvSpPr/>
          <p:nvPr/>
        </p:nvSpPr>
        <p:spPr>
          <a:xfrm>
            <a:off x="1403648" y="4385103"/>
            <a:ext cx="7056784" cy="132343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Metritis puerperal </a:t>
            </a:r>
            <a:r>
              <a:rPr lang="en-US" sz="40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alarga</a:t>
            </a:r>
            <a:r>
              <a:rPr lang="en-US" sz="40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~50 d el IPC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 rot="-5398538">
            <a:off x="-873919" y="3452019"/>
            <a:ext cx="229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868144" y="6237312"/>
            <a:ext cx="3127779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y col. (2013)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1405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5868144" y="6309320"/>
            <a:ext cx="306686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Giuliodori et al. (2013)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Relación entre balance energético (BE) 14 d preparto y curación de metritis</a:t>
            </a:r>
            <a:endParaRPr lang="es-AR" sz="3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354237"/>
              </p:ext>
            </p:extLst>
          </p:nvPr>
        </p:nvGraphicFramePr>
        <p:xfrm>
          <a:off x="899592" y="1628800"/>
          <a:ext cx="7571327" cy="2673350"/>
        </p:xfrm>
        <a:graphic>
          <a:graphicData uri="http://schemas.openxmlformats.org/drawingml/2006/table">
            <a:tbl>
              <a:tblPr/>
              <a:tblGrid>
                <a:gridCol w="1354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0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5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0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Calibri"/>
                        </a:rPr>
                        <a:t>OR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Calibri"/>
                        </a:rPr>
                        <a:t>95% CI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b="1" i="1" dirty="0">
                          <a:solidFill>
                            <a:schemeClr val="bg1"/>
                          </a:solidFill>
                          <a:latin typeface="Garamond" pitchFamily="18" charset="0"/>
                          <a:ea typeface="Calibri"/>
                        </a:rPr>
                        <a:t>P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CC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≥</a:t>
                      </a:r>
                      <a:r>
                        <a:rPr lang="es-E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2,75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Calibri"/>
                        </a:rPr>
                        <a:t>1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Calibri"/>
                        </a:rPr>
                        <a:t>0.035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&lt;2,75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0.100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Calibri"/>
                        </a:rPr>
                        <a:t>0.012 – 0.848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867088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BHB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≥</a:t>
                      </a:r>
                      <a:r>
                        <a:rPr lang="es-E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2,75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Calibri"/>
                        </a:rPr>
                        <a:t>0.076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Times New Roman"/>
                        </a:rPr>
                        <a:t>&lt;2,75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Calibri"/>
                        </a:rPr>
                        <a:t>7.000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b="1" dirty="0">
                          <a:solidFill>
                            <a:schemeClr val="bg1"/>
                          </a:solidFill>
                          <a:latin typeface="Garamond" pitchFamily="18" charset="0"/>
                          <a:ea typeface="Calibri"/>
                        </a:rPr>
                        <a:t>0.808 - 60.641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chemeClr val="bg1"/>
                        </a:solidFill>
                        <a:latin typeface="Garamond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855591"/>
                  </a:ext>
                </a:extLst>
              </a:tr>
            </a:tbl>
          </a:graphicData>
        </a:graphic>
      </p:graphicFrame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3707904" y="2780606"/>
            <a:ext cx="1152128" cy="43237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3707904" y="3861048"/>
            <a:ext cx="1152128" cy="360362"/>
          </a:xfrm>
          <a:prstGeom prst="rect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539552" y="4365104"/>
            <a:ext cx="8280920" cy="95410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571500" indent="-287338" algn="just">
              <a:tabLst>
                <a:tab pos="519113" algn="l"/>
              </a:tabLst>
            </a:pP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Vacas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con CC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preparto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&lt;2,75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tuvieron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10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veces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menos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chance de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curarse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que las con ≥ 2,75</a:t>
            </a:r>
            <a:endParaRPr lang="en-US" sz="2800" dirty="0">
              <a:solidFill>
                <a:schemeClr val="bg1"/>
              </a:solidFill>
              <a:latin typeface="Garamond" pitchFamily="18" charset="0"/>
              <a:cs typeface="Times New Roman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9552" y="5373216"/>
            <a:ext cx="8280920" cy="954107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571500" indent="-287338" algn="just">
              <a:tabLst>
                <a:tab pos="519113" algn="l"/>
              </a:tabLst>
            </a:pPr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Vacas con BHB preparto &lt;2,75 mg/</a:t>
            </a:r>
            <a:r>
              <a:rPr lang="es-AR" sz="2800" dirty="0" err="1">
                <a:solidFill>
                  <a:schemeClr val="bg1"/>
                </a:solidFill>
                <a:latin typeface="Garamond" pitchFamily="18" charset="0"/>
              </a:rPr>
              <a:t>dL</a:t>
            </a:r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tuvieron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7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veces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más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chance de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curarse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que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</a:rPr>
              <a:t>las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</a:rPr>
              <a:t> con ≥ 2,75</a:t>
            </a:r>
            <a:endParaRPr lang="en-US" sz="2800" dirty="0">
              <a:solidFill>
                <a:schemeClr val="bg1"/>
              </a:solidFill>
              <a:latin typeface="Garamond" pitchFamily="18" charset="0"/>
              <a:cs typeface="Times New Roman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rot="-5398538">
            <a:off x="-873919" y="3450402"/>
            <a:ext cx="2297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5CA9F151-DED6-46E3-8726-E5E156BCD33E}"/>
              </a:ext>
            </a:extLst>
          </p:cNvPr>
          <p:cNvSpPr/>
          <p:nvPr/>
        </p:nvSpPr>
        <p:spPr>
          <a:xfrm>
            <a:off x="539552" y="1506264"/>
            <a:ext cx="82732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		Leche150		Leche305</a:t>
            </a:r>
          </a:p>
          <a:p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		LSM	SE	P	LSM	SE	P</a:t>
            </a:r>
          </a:p>
          <a:p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Cojera clínica				&lt;0.01			&lt;0.01</a:t>
            </a:r>
          </a:p>
          <a:p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No 		5037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a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16		9766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a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32	</a:t>
            </a:r>
          </a:p>
          <a:p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Si		4876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b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25		9583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b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47	</a:t>
            </a:r>
          </a:p>
          <a:p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Grupo:					&lt;0.01			&lt;0.01</a:t>
            </a:r>
          </a:p>
          <a:p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Sana			5037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a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16		9766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a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32	</a:t>
            </a:r>
          </a:p>
          <a:p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Coja antes 1°IA	4821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b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29		9566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b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58	</a:t>
            </a:r>
          </a:p>
          <a:p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Coja e/1°IA y preñez	4979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c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3		9608</a:t>
            </a:r>
            <a:r>
              <a:rPr lang="es-AR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c</a:t>
            </a:r>
            <a:r>
              <a:rPr lang="es-AR" dirty="0">
                <a:solidFill>
                  <a:schemeClr val="bg1"/>
                </a:solidFill>
                <a:latin typeface="Garamond" panose="02020404030301010803" pitchFamily="18" charset="0"/>
              </a:rPr>
              <a:t>	69	</a:t>
            </a:r>
          </a:p>
        </p:txBody>
      </p:sp>
      <p:sp>
        <p:nvSpPr>
          <p:cNvPr id="1026" name="1025 Rectángulo"/>
          <p:cNvSpPr/>
          <p:nvPr/>
        </p:nvSpPr>
        <p:spPr>
          <a:xfrm>
            <a:off x="251520" y="116632"/>
            <a:ext cx="8640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Relación entre la cojera clínica y la producción en vacas lecheras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9" name="9 Rectángulo">
            <a:extLst>
              <a:ext uri="{FF2B5EF4-FFF2-40B4-BE49-F238E27FC236}">
                <a16:creationId xmlns:a16="http://schemas.microsoft.com/office/drawing/2014/main" id="{C8187256-E361-47EA-9663-6788A0945765}"/>
              </a:ext>
            </a:extLst>
          </p:cNvPr>
          <p:cNvSpPr/>
          <p:nvPr/>
        </p:nvSpPr>
        <p:spPr>
          <a:xfrm>
            <a:off x="4499992" y="6279703"/>
            <a:ext cx="4536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Chiozza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Logroño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et al. (2019)</a:t>
            </a:r>
            <a:endParaRPr lang="es-AR" dirty="0"/>
          </a:p>
        </p:txBody>
      </p:sp>
      <p:sp>
        <p:nvSpPr>
          <p:cNvPr id="23" name="19 Rectángulo">
            <a:extLst>
              <a:ext uri="{FF2B5EF4-FFF2-40B4-BE49-F238E27FC236}">
                <a16:creationId xmlns:a16="http://schemas.microsoft.com/office/drawing/2014/main" id="{EFA981A5-264A-4470-B28F-B98554DC5EF1}"/>
              </a:ext>
            </a:extLst>
          </p:cNvPr>
          <p:cNvSpPr/>
          <p:nvPr/>
        </p:nvSpPr>
        <p:spPr>
          <a:xfrm>
            <a:off x="475185" y="4869160"/>
            <a:ext cx="8337643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La cojera disminuye la producción de leche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0E974307-5888-4E6B-BC07-FB1DDDF80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2616864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9FF294F3-FDDC-4394-BADC-B7CB701D8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2996952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" name="11 Rectángulo">
            <a:extLst>
              <a:ext uri="{FF2B5EF4-FFF2-40B4-BE49-F238E27FC236}">
                <a16:creationId xmlns:a16="http://schemas.microsoft.com/office/drawing/2014/main" id="{E0D6A2EC-DF15-492D-8069-F1A8C635E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2622844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7" name="11 Rectángulo">
            <a:extLst>
              <a:ext uri="{FF2B5EF4-FFF2-40B4-BE49-F238E27FC236}">
                <a16:creationId xmlns:a16="http://schemas.microsoft.com/office/drawing/2014/main" id="{EC055B1D-8A81-4A4E-846A-BCCDC1BCE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3002932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C7CD21DA-B6CE-4328-8216-AF6C4A60B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3748944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52D8267C-791D-4F30-A5C9-CC62AD3DB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4114964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C401F8F8-C207-4E16-99A0-505567C29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4469024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847DC407-6EE9-496D-B2F4-4A513527E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3745168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202EBE46-5996-4B3F-AAEF-B1066B9C6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4111188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0E41368B-CE7D-4245-8B03-AD6DDD6F0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4465248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cxnSp>
        <p:nvCxnSpPr>
          <p:cNvPr id="31" name="3 Conector recto">
            <a:extLst>
              <a:ext uri="{FF2B5EF4-FFF2-40B4-BE49-F238E27FC236}">
                <a16:creationId xmlns:a16="http://schemas.microsoft.com/office/drawing/2014/main" id="{19E5B145-A044-4C02-B71B-ADC945532CCA}"/>
              </a:ext>
            </a:extLst>
          </p:cNvPr>
          <p:cNvCxnSpPr>
            <a:cxnSpLocks/>
          </p:cNvCxnSpPr>
          <p:nvPr/>
        </p:nvCxnSpPr>
        <p:spPr bwMode="auto">
          <a:xfrm>
            <a:off x="539552" y="1556792"/>
            <a:ext cx="82732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3 Conector recto">
            <a:extLst>
              <a:ext uri="{FF2B5EF4-FFF2-40B4-BE49-F238E27FC236}">
                <a16:creationId xmlns:a16="http://schemas.microsoft.com/office/drawing/2014/main" id="{D81F222C-4ED0-4DAF-98D6-84CFC2990DE8}"/>
              </a:ext>
            </a:extLst>
          </p:cNvPr>
          <p:cNvCxnSpPr>
            <a:cxnSpLocks/>
          </p:cNvCxnSpPr>
          <p:nvPr/>
        </p:nvCxnSpPr>
        <p:spPr bwMode="auto">
          <a:xfrm>
            <a:off x="539552" y="2276872"/>
            <a:ext cx="82732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3 Conector recto">
            <a:extLst>
              <a:ext uri="{FF2B5EF4-FFF2-40B4-BE49-F238E27FC236}">
                <a16:creationId xmlns:a16="http://schemas.microsoft.com/office/drawing/2014/main" id="{2FC4308B-9D9B-4C50-94C8-6DB5A0BFFEDC}"/>
              </a:ext>
            </a:extLst>
          </p:cNvPr>
          <p:cNvCxnSpPr>
            <a:cxnSpLocks/>
          </p:cNvCxnSpPr>
          <p:nvPr/>
        </p:nvCxnSpPr>
        <p:spPr bwMode="auto">
          <a:xfrm>
            <a:off x="539552" y="4797152"/>
            <a:ext cx="82732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3 Conector recto">
            <a:extLst>
              <a:ext uri="{FF2B5EF4-FFF2-40B4-BE49-F238E27FC236}">
                <a16:creationId xmlns:a16="http://schemas.microsoft.com/office/drawing/2014/main" id="{24D70B63-19E9-4C64-8AF6-E8FA83B18B48}"/>
              </a:ext>
            </a:extLst>
          </p:cNvPr>
          <p:cNvCxnSpPr>
            <a:cxnSpLocks/>
          </p:cNvCxnSpPr>
          <p:nvPr/>
        </p:nvCxnSpPr>
        <p:spPr bwMode="auto">
          <a:xfrm>
            <a:off x="539552" y="3414932"/>
            <a:ext cx="82732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19 Rectángulo">
            <a:extLst>
              <a:ext uri="{FF2B5EF4-FFF2-40B4-BE49-F238E27FC236}">
                <a16:creationId xmlns:a16="http://schemas.microsoft.com/office/drawing/2014/main" id="{215D1F1D-1D22-4A36-88FC-850CCD098845}"/>
              </a:ext>
            </a:extLst>
          </p:cNvPr>
          <p:cNvSpPr/>
          <p:nvPr/>
        </p:nvSpPr>
        <p:spPr>
          <a:xfrm>
            <a:off x="475186" y="5431156"/>
            <a:ext cx="8337642" cy="954107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 err="1">
                <a:solidFill>
                  <a:schemeClr val="bg1"/>
                </a:solidFill>
                <a:latin typeface="Garamond" pitchFamily="18" charset="0"/>
              </a:rPr>
              <a:t>sobretodo</a:t>
            </a:r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 cuando se da antes del fin del PEV (p.ej.: antes del pico de lactancia)</a:t>
            </a:r>
          </a:p>
        </p:txBody>
      </p:sp>
    </p:spTree>
    <p:extLst>
      <p:ext uri="{BB962C8B-B14F-4D97-AF65-F5344CB8AC3E}">
        <p14:creationId xmlns:p14="http://schemas.microsoft.com/office/powerpoint/2010/main" val="302794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8" grpId="0" animBg="1"/>
      <p:bldP spid="29" grpId="0" animBg="1"/>
      <p:bldP spid="30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CB31F273-354D-4C5A-8477-86C28481CE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199655"/>
              </p:ext>
            </p:extLst>
          </p:nvPr>
        </p:nvGraphicFramePr>
        <p:xfrm>
          <a:off x="1223556" y="1340768"/>
          <a:ext cx="6587190" cy="5353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SPW 12.0 Graph" r:id="rId3" imgW="5695852" imgH="4629295" progId="SigmaPlotGraphicObject.11">
                  <p:embed/>
                </p:oleObj>
              </mc:Choice>
              <mc:Fallback>
                <p:oleObj name="SPW 12.0 Graph" r:id="rId3" imgW="5695852" imgH="4629295" progId="SigmaPlotGraphicObject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556" y="1340768"/>
                        <a:ext cx="6587190" cy="53539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Relación entre la cojera clínica y el intervalo parto - 1</a:t>
            </a:r>
            <a:r>
              <a:rPr lang="es-ES_tradnl" sz="3600" b="1" baseline="30000" dirty="0">
                <a:solidFill>
                  <a:srgbClr val="FFFF00"/>
                </a:solidFill>
                <a:latin typeface="Garamond" pitchFamily="18" charset="0"/>
              </a:rPr>
              <a:t>er</a:t>
            </a:r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 servicio</a:t>
            </a:r>
            <a:endParaRPr lang="es-AR" sz="3600" dirty="0"/>
          </a:p>
        </p:txBody>
      </p:sp>
      <p:cxnSp>
        <p:nvCxnSpPr>
          <p:cNvPr id="4" name="3 Conector recto"/>
          <p:cNvCxnSpPr>
            <a:cxnSpLocks/>
          </p:cNvCxnSpPr>
          <p:nvPr/>
        </p:nvCxnSpPr>
        <p:spPr bwMode="auto">
          <a:xfrm>
            <a:off x="2295880" y="3803108"/>
            <a:ext cx="50405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4 Grupo"/>
          <p:cNvGrpSpPr/>
          <p:nvPr/>
        </p:nvGrpSpPr>
        <p:grpSpPr>
          <a:xfrm>
            <a:off x="5650655" y="2996952"/>
            <a:ext cx="550151" cy="748216"/>
            <a:chOff x="3300570" y="3458617"/>
            <a:chExt cx="550151" cy="748216"/>
          </a:xfrm>
          <a:solidFill>
            <a:srgbClr val="006600"/>
          </a:solidFill>
        </p:grpSpPr>
        <p:cxnSp>
          <p:nvCxnSpPr>
            <p:cNvPr id="7" name="6 Conector recto de flecha"/>
            <p:cNvCxnSpPr>
              <a:cxnSpLocks/>
            </p:cNvCxnSpPr>
            <p:nvPr/>
          </p:nvCxnSpPr>
          <p:spPr bwMode="auto">
            <a:xfrm>
              <a:off x="3618406" y="3734945"/>
              <a:ext cx="0" cy="471888"/>
            </a:xfrm>
            <a:prstGeom prst="straightConnector1">
              <a:avLst/>
            </a:prstGeom>
            <a:grp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" name="5 Rectángulo"/>
            <p:cNvSpPr/>
            <p:nvPr/>
          </p:nvSpPr>
          <p:spPr>
            <a:xfrm>
              <a:off x="3300570" y="3458617"/>
              <a:ext cx="550151" cy="461665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68 </a:t>
              </a:r>
              <a:endParaRPr lang="es-AR" dirty="0"/>
            </a:p>
          </p:txBody>
        </p:sp>
      </p:grpSp>
      <p:sp>
        <p:nvSpPr>
          <p:cNvPr id="11" name="10 Rectángulo"/>
          <p:cNvSpPr/>
          <p:nvPr/>
        </p:nvSpPr>
        <p:spPr>
          <a:xfrm>
            <a:off x="2915816" y="1196752"/>
            <a:ext cx="6048672" cy="95410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La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cojera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clínica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retrasa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el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intervalo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parto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– 1</a:t>
            </a:r>
            <a:r>
              <a:rPr lang="en-US" sz="2800" baseline="300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er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servicio</a:t>
            </a:r>
            <a:endParaRPr lang="en-US" sz="2800" dirty="0">
              <a:solidFill>
                <a:schemeClr val="bg1"/>
              </a:solidFill>
              <a:latin typeface="Garamond" pitchFamily="18" charset="0"/>
              <a:ea typeface="Times New Roman"/>
              <a:cs typeface="Times New Roman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rot="-5398538">
            <a:off x="-873919" y="3452019"/>
            <a:ext cx="229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07504" y="6237312"/>
            <a:ext cx="3816424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Chiozza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Logroño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al. (2019)</a:t>
            </a:r>
            <a:endParaRPr lang="es-AR" dirty="0"/>
          </a:p>
        </p:txBody>
      </p:sp>
      <p:sp>
        <p:nvSpPr>
          <p:cNvPr id="20" name="8 Rectángulo">
            <a:extLst>
              <a:ext uri="{FF2B5EF4-FFF2-40B4-BE49-F238E27FC236}">
                <a16:creationId xmlns:a16="http://schemas.microsoft.com/office/drawing/2014/main" id="{74F43EB4-7D33-4C38-B1FF-9DDF72B7D434}"/>
              </a:ext>
            </a:extLst>
          </p:cNvPr>
          <p:cNvSpPr/>
          <p:nvPr/>
        </p:nvSpPr>
        <p:spPr>
          <a:xfrm>
            <a:off x="4208369" y="4451180"/>
            <a:ext cx="4180055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Vaca coja antes del 1</a:t>
            </a:r>
            <a:r>
              <a:rPr lang="es-AR" baseline="30000" dirty="0">
                <a:solidFill>
                  <a:schemeClr val="bg1"/>
                </a:solidFill>
                <a:latin typeface="Garamond" pitchFamily="18" charset="0"/>
              </a:rPr>
              <a:t>er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servicio</a:t>
            </a:r>
            <a:endParaRPr lang="es-AR" dirty="0"/>
          </a:p>
        </p:txBody>
      </p:sp>
      <p:sp>
        <p:nvSpPr>
          <p:cNvPr id="22" name="5 Rectángulo">
            <a:extLst>
              <a:ext uri="{FF2B5EF4-FFF2-40B4-BE49-F238E27FC236}">
                <a16:creationId xmlns:a16="http://schemas.microsoft.com/office/drawing/2014/main" id="{EF7E5A43-42C4-4B23-88BE-6FA8370DDCC0}"/>
              </a:ext>
            </a:extLst>
          </p:cNvPr>
          <p:cNvSpPr/>
          <p:nvPr/>
        </p:nvSpPr>
        <p:spPr>
          <a:xfrm>
            <a:off x="4211960" y="3975447"/>
            <a:ext cx="1470852" cy="461665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Vaca sana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551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A647E729-5574-4CE0-BCE8-B336D25E8C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07198"/>
              </p:ext>
            </p:extLst>
          </p:nvPr>
        </p:nvGraphicFramePr>
        <p:xfrm>
          <a:off x="1212717" y="1411716"/>
          <a:ext cx="6468957" cy="5247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SPW 12.0 Graph" r:id="rId3" imgW="5695852" imgH="4629295" progId="SigmaPlotGraphicObject.11">
                  <p:embed/>
                </p:oleObj>
              </mc:Choice>
              <mc:Fallback>
                <p:oleObj name="SPW 12.0 Graph" r:id="rId3" imgW="5695852" imgH="4629295" progId="SigmaPlotGraphicObject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717" y="1411716"/>
                        <a:ext cx="6468957" cy="5247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Relación entre la cojera clínica y el intervalo a concepción (IPC)</a:t>
            </a:r>
            <a:endParaRPr lang="es-AR" sz="3600" dirty="0"/>
          </a:p>
        </p:txBody>
      </p:sp>
      <p:cxnSp>
        <p:nvCxnSpPr>
          <p:cNvPr id="4" name="3 Conector recto"/>
          <p:cNvCxnSpPr>
            <a:cxnSpLocks/>
          </p:cNvCxnSpPr>
          <p:nvPr/>
        </p:nvCxnSpPr>
        <p:spPr bwMode="auto">
          <a:xfrm>
            <a:off x="2267744" y="3803108"/>
            <a:ext cx="50405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4 Grupo"/>
          <p:cNvGrpSpPr/>
          <p:nvPr/>
        </p:nvGrpSpPr>
        <p:grpSpPr>
          <a:xfrm>
            <a:off x="3851920" y="2996952"/>
            <a:ext cx="649537" cy="748216"/>
            <a:chOff x="3300570" y="3458617"/>
            <a:chExt cx="649537" cy="748216"/>
          </a:xfrm>
          <a:solidFill>
            <a:srgbClr val="006600"/>
          </a:solidFill>
        </p:grpSpPr>
        <p:cxnSp>
          <p:nvCxnSpPr>
            <p:cNvPr id="7" name="6 Conector recto de flecha"/>
            <p:cNvCxnSpPr>
              <a:cxnSpLocks/>
            </p:cNvCxnSpPr>
            <p:nvPr/>
          </p:nvCxnSpPr>
          <p:spPr bwMode="auto">
            <a:xfrm>
              <a:off x="3618406" y="3734945"/>
              <a:ext cx="0" cy="471888"/>
            </a:xfrm>
            <a:prstGeom prst="straightConnector1">
              <a:avLst/>
            </a:prstGeom>
            <a:grp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" name="5 Rectángulo"/>
            <p:cNvSpPr/>
            <p:nvPr/>
          </p:nvSpPr>
          <p:spPr>
            <a:xfrm>
              <a:off x="3300570" y="3458617"/>
              <a:ext cx="649537" cy="461665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101 </a:t>
              </a:r>
              <a:endParaRPr lang="es-AR" dirty="0"/>
            </a:p>
          </p:txBody>
        </p:sp>
      </p:grpSp>
      <p:grpSp>
        <p:nvGrpSpPr>
          <p:cNvPr id="5" name="7 Grupo"/>
          <p:cNvGrpSpPr/>
          <p:nvPr/>
        </p:nvGrpSpPr>
        <p:grpSpPr>
          <a:xfrm>
            <a:off x="5076056" y="3061506"/>
            <a:ext cx="595035" cy="727534"/>
            <a:chOff x="4572000" y="2708920"/>
            <a:chExt cx="595035" cy="727534"/>
          </a:xfrm>
          <a:solidFill>
            <a:srgbClr val="C00000"/>
          </a:solidFill>
        </p:grpSpPr>
        <p:sp>
          <p:nvSpPr>
            <p:cNvPr id="9" name="8 Rectángulo"/>
            <p:cNvSpPr/>
            <p:nvPr/>
          </p:nvSpPr>
          <p:spPr>
            <a:xfrm>
              <a:off x="4572000" y="2708920"/>
              <a:ext cx="595035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139</a:t>
              </a:r>
              <a:endParaRPr lang="es-AR" dirty="0"/>
            </a:p>
          </p:txBody>
        </p:sp>
        <p:cxnSp>
          <p:nvCxnSpPr>
            <p:cNvPr id="10" name="9 Conector recto de flecha"/>
            <p:cNvCxnSpPr/>
            <p:nvPr/>
          </p:nvCxnSpPr>
          <p:spPr bwMode="auto">
            <a:xfrm>
              <a:off x="4846211" y="3106031"/>
              <a:ext cx="1464" cy="330423"/>
            </a:xfrm>
            <a:prstGeom prst="straightConnector1">
              <a:avLst/>
            </a:prstGeom>
            <a:grp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1" name="10 Rectángulo"/>
          <p:cNvSpPr/>
          <p:nvPr/>
        </p:nvSpPr>
        <p:spPr>
          <a:xfrm>
            <a:off x="2915816" y="1196752"/>
            <a:ext cx="6048672" cy="95410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La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cojera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clínica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alarga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38 - 86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días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el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intervalo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parto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-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concepción</a:t>
            </a:r>
            <a:endParaRPr lang="en-US" sz="2800" dirty="0">
              <a:solidFill>
                <a:schemeClr val="bg1"/>
              </a:solidFill>
              <a:latin typeface="Garamond" pitchFamily="18" charset="0"/>
              <a:ea typeface="Times New Roman"/>
              <a:cs typeface="Times New Roman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rot="-5398538">
            <a:off x="-873919" y="3452019"/>
            <a:ext cx="229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07504" y="6237312"/>
            <a:ext cx="3816424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Chiozza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Logroño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al. (2019)</a:t>
            </a:r>
            <a:endParaRPr lang="es-AR" dirty="0"/>
          </a:p>
        </p:txBody>
      </p:sp>
      <p:grpSp>
        <p:nvGrpSpPr>
          <p:cNvPr id="17" name="7 Grupo">
            <a:extLst>
              <a:ext uri="{FF2B5EF4-FFF2-40B4-BE49-F238E27FC236}">
                <a16:creationId xmlns:a16="http://schemas.microsoft.com/office/drawing/2014/main" id="{98F623BF-8C46-42AD-96A6-5755FB097389}"/>
              </a:ext>
            </a:extLst>
          </p:cNvPr>
          <p:cNvGrpSpPr/>
          <p:nvPr/>
        </p:nvGrpSpPr>
        <p:grpSpPr>
          <a:xfrm>
            <a:off x="6588224" y="3061506"/>
            <a:ext cx="595035" cy="727534"/>
            <a:chOff x="4572000" y="2708920"/>
            <a:chExt cx="595035" cy="727534"/>
          </a:xfrm>
        </p:grpSpPr>
        <p:sp>
          <p:nvSpPr>
            <p:cNvPr id="18" name="8 Rectángulo">
              <a:extLst>
                <a:ext uri="{FF2B5EF4-FFF2-40B4-BE49-F238E27FC236}">
                  <a16:creationId xmlns:a16="http://schemas.microsoft.com/office/drawing/2014/main" id="{6338DD10-BC7D-4E31-B827-58DB0E6E02C0}"/>
                </a:ext>
              </a:extLst>
            </p:cNvPr>
            <p:cNvSpPr/>
            <p:nvPr/>
          </p:nvSpPr>
          <p:spPr>
            <a:xfrm>
              <a:off x="4572000" y="2708920"/>
              <a:ext cx="595035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187</a:t>
              </a:r>
              <a:endParaRPr lang="es-AR" dirty="0"/>
            </a:p>
          </p:txBody>
        </p:sp>
        <p:cxnSp>
          <p:nvCxnSpPr>
            <p:cNvPr id="19" name="9 Conector recto de flecha">
              <a:extLst>
                <a:ext uri="{FF2B5EF4-FFF2-40B4-BE49-F238E27FC236}">
                  <a16:creationId xmlns:a16="http://schemas.microsoft.com/office/drawing/2014/main" id="{C4D86D86-EC7A-41AA-B799-9F3516B02EFD}"/>
                </a:ext>
              </a:extLst>
            </p:cNvPr>
            <p:cNvCxnSpPr/>
            <p:nvPr/>
          </p:nvCxnSpPr>
          <p:spPr bwMode="auto">
            <a:xfrm>
              <a:off x="4846211" y="3106031"/>
              <a:ext cx="1464" cy="33042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0" name="8 Rectángulo">
            <a:extLst>
              <a:ext uri="{FF2B5EF4-FFF2-40B4-BE49-F238E27FC236}">
                <a16:creationId xmlns:a16="http://schemas.microsoft.com/office/drawing/2014/main" id="{74F43EB4-7D33-4C38-B1FF-9DDF72B7D434}"/>
              </a:ext>
            </a:extLst>
          </p:cNvPr>
          <p:cNvSpPr/>
          <p:nvPr/>
        </p:nvSpPr>
        <p:spPr>
          <a:xfrm>
            <a:off x="4139952" y="4451180"/>
            <a:ext cx="4180055" cy="46166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Vaca coja antes del 1</a:t>
            </a:r>
            <a:r>
              <a:rPr lang="es-AR" baseline="30000" dirty="0">
                <a:solidFill>
                  <a:schemeClr val="bg1"/>
                </a:solidFill>
                <a:latin typeface="Garamond" pitchFamily="18" charset="0"/>
              </a:rPr>
              <a:t>er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servicio</a:t>
            </a:r>
            <a:endParaRPr lang="es-AR" dirty="0"/>
          </a:p>
        </p:txBody>
      </p:sp>
      <p:sp>
        <p:nvSpPr>
          <p:cNvPr id="21" name="8 Rectángulo">
            <a:extLst>
              <a:ext uri="{FF2B5EF4-FFF2-40B4-BE49-F238E27FC236}">
                <a16:creationId xmlns:a16="http://schemas.microsoft.com/office/drawing/2014/main" id="{6607412E-3692-446A-BD98-75CB7C64F0D3}"/>
              </a:ext>
            </a:extLst>
          </p:cNvPr>
          <p:cNvSpPr/>
          <p:nvPr/>
        </p:nvSpPr>
        <p:spPr>
          <a:xfrm>
            <a:off x="4139952" y="4911551"/>
            <a:ext cx="4800050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Vaca coja e/ 1</a:t>
            </a:r>
            <a:r>
              <a:rPr lang="es-AR" baseline="30000" dirty="0">
                <a:solidFill>
                  <a:schemeClr val="bg1"/>
                </a:solidFill>
                <a:latin typeface="Garamond" pitchFamily="18" charset="0"/>
              </a:rPr>
              <a:t>er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servicio y 1</a:t>
            </a:r>
            <a:r>
              <a:rPr lang="es-AR" baseline="30000" dirty="0">
                <a:solidFill>
                  <a:schemeClr val="bg1"/>
                </a:solidFill>
                <a:latin typeface="Garamond" pitchFamily="18" charset="0"/>
              </a:rPr>
              <a:t>ra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preñez</a:t>
            </a:r>
            <a:endParaRPr lang="es-AR" dirty="0"/>
          </a:p>
        </p:txBody>
      </p:sp>
      <p:sp>
        <p:nvSpPr>
          <p:cNvPr id="22" name="5 Rectángulo">
            <a:extLst>
              <a:ext uri="{FF2B5EF4-FFF2-40B4-BE49-F238E27FC236}">
                <a16:creationId xmlns:a16="http://schemas.microsoft.com/office/drawing/2014/main" id="{EF7E5A43-42C4-4B23-88BE-6FA8370DDCC0}"/>
              </a:ext>
            </a:extLst>
          </p:cNvPr>
          <p:cNvSpPr/>
          <p:nvPr/>
        </p:nvSpPr>
        <p:spPr>
          <a:xfrm>
            <a:off x="4139952" y="3975447"/>
            <a:ext cx="1470852" cy="461665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Vaca sana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5860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025 Rectángulo"/>
          <p:cNvSpPr/>
          <p:nvPr/>
        </p:nvSpPr>
        <p:spPr>
          <a:xfrm>
            <a:off x="251520" y="116632"/>
            <a:ext cx="8640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Relación entre la condición corporal y la cojera clínica en vacas lecheras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9" name="9 Rectángulo">
            <a:extLst>
              <a:ext uri="{FF2B5EF4-FFF2-40B4-BE49-F238E27FC236}">
                <a16:creationId xmlns:a16="http://schemas.microsoft.com/office/drawing/2014/main" id="{C8187256-E361-47EA-9663-6788A0945765}"/>
              </a:ext>
            </a:extLst>
          </p:cNvPr>
          <p:cNvSpPr/>
          <p:nvPr/>
        </p:nvSpPr>
        <p:spPr>
          <a:xfrm>
            <a:off x="4499992" y="6279703"/>
            <a:ext cx="4536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Chiozza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Logroño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et al. (2019)</a:t>
            </a:r>
            <a:endParaRPr lang="es-AR" dirty="0"/>
          </a:p>
        </p:txBody>
      </p:sp>
      <p:graphicFrame>
        <p:nvGraphicFramePr>
          <p:cNvPr id="20" name="1 Tabla">
            <a:extLst>
              <a:ext uri="{FF2B5EF4-FFF2-40B4-BE49-F238E27FC236}">
                <a16:creationId xmlns:a16="http://schemas.microsoft.com/office/drawing/2014/main" id="{99B2F868-06A2-4B52-ADF3-63861A200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39247"/>
              </p:ext>
            </p:extLst>
          </p:nvPr>
        </p:nvGraphicFramePr>
        <p:xfrm>
          <a:off x="539552" y="1844824"/>
          <a:ext cx="8136905" cy="2262570"/>
        </p:xfrm>
        <a:graphic>
          <a:graphicData uri="http://schemas.openxmlformats.org/drawingml/2006/table">
            <a:tbl>
              <a:tblPr firstRow="1" firstCol="1" bandRow="1"/>
              <a:tblGrid>
                <a:gridCol w="2880320">
                  <a:extLst>
                    <a:ext uri="{9D8B030D-6E8A-4147-A177-3AD203B41FA5}">
                      <a16:colId xmlns:a16="http://schemas.microsoft.com/office/drawing/2014/main" val="406381321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79420962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Riesgo de cojera clínica</a:t>
                      </a:r>
                      <a:r>
                        <a:rPr lang="es-AR" sz="2800" b="1" baseline="300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CC posparto</a:t>
                      </a:r>
                      <a:r>
                        <a:rPr lang="es-AR" sz="2800" b="1" baseline="300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95%CI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2.75 - 3.25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0.01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 2.50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1.570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1.387 - 1.777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2025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 3.50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0.857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0.696 - 1.057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8164384"/>
                  </a:ext>
                </a:extLst>
              </a:tr>
            </a:tbl>
          </a:graphicData>
        </a:graphic>
      </p:graphicFrame>
      <p:sp>
        <p:nvSpPr>
          <p:cNvPr id="21" name="10 Rectángulo">
            <a:extLst>
              <a:ext uri="{FF2B5EF4-FFF2-40B4-BE49-F238E27FC236}">
                <a16:creationId xmlns:a16="http://schemas.microsoft.com/office/drawing/2014/main" id="{43B5E7D1-9A0E-4110-8608-BD89BB757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336" y="2832888"/>
            <a:ext cx="1080120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" name="19 Rectángulo">
            <a:extLst>
              <a:ext uri="{FF2B5EF4-FFF2-40B4-BE49-F238E27FC236}">
                <a16:creationId xmlns:a16="http://schemas.microsoft.com/office/drawing/2014/main" id="{EFA981A5-264A-4470-B28F-B98554DC5EF1}"/>
              </a:ext>
            </a:extLst>
          </p:cNvPr>
          <p:cNvSpPr/>
          <p:nvPr/>
        </p:nvSpPr>
        <p:spPr>
          <a:xfrm>
            <a:off x="1043608" y="5355213"/>
            <a:ext cx="7248094" cy="954107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El riesgo de cojera clínica aumenta con CC posparto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≤</a:t>
            </a:r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2.50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F4A1F8C-E8E6-4728-BF45-61F86E039D60}"/>
              </a:ext>
            </a:extLst>
          </p:cNvPr>
          <p:cNvSpPr/>
          <p:nvPr/>
        </p:nvSpPr>
        <p:spPr>
          <a:xfrm>
            <a:off x="899592" y="414908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aseline="30000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1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Cojera clínica: escore de locomoción ≥4 (</a:t>
            </a:r>
            <a:r>
              <a:rPr lang="es-AR" dirty="0" err="1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Spretcher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 et al., 1997 )</a:t>
            </a:r>
            <a:endParaRPr lang="es-AR" dirty="0"/>
          </a:p>
          <a:p>
            <a:r>
              <a:rPr lang="es-AR" baseline="30000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2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Condición corporal (&lt;30 d posparto, escala de 5 puntos)</a:t>
            </a:r>
            <a:endParaRPr lang="es-AR" dirty="0"/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0E974307-5888-4E6B-BC07-FB1DDDF80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2832888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9FF294F3-FDDC-4394-BADC-B7CB701D8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3264936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1" name="11 Rectángulo">
            <a:extLst>
              <a:ext uri="{FF2B5EF4-FFF2-40B4-BE49-F238E27FC236}">
                <a16:creationId xmlns:a16="http://schemas.microsoft.com/office/drawing/2014/main" id="{0BEECD90-679A-4529-AF30-FCD60E40C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3696984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D29D7107-6D2C-4BD2-87CD-7B9915B17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64936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3" name="11 Rectángulo">
            <a:extLst>
              <a:ext uri="{FF2B5EF4-FFF2-40B4-BE49-F238E27FC236}">
                <a16:creationId xmlns:a16="http://schemas.microsoft.com/office/drawing/2014/main" id="{CF3700D0-7B8D-4A25-BF5D-F6CEC1443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96984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7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6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04B0997-2C2C-4C42-8307-426A52A78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58" y="1039842"/>
            <a:ext cx="7878004" cy="56295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  <a:solidFill>
            <a:srgbClr val="002060"/>
          </a:solidFill>
        </p:spPr>
        <p:txBody>
          <a:bodyPr/>
          <a:lstStyle/>
          <a:p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Relación entre la muerte embrionaria tardía y el intervalo a concepción (IPC)</a:t>
            </a:r>
            <a:endParaRPr lang="es-AR" sz="3600" dirty="0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2099242" y="3514016"/>
            <a:ext cx="58326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4 Grupo"/>
          <p:cNvGrpSpPr/>
          <p:nvPr/>
        </p:nvGrpSpPr>
        <p:grpSpPr>
          <a:xfrm>
            <a:off x="3562423" y="3502015"/>
            <a:ext cx="649537" cy="933553"/>
            <a:chOff x="3300570" y="3389160"/>
            <a:chExt cx="649537" cy="933553"/>
          </a:xfrm>
          <a:solidFill>
            <a:srgbClr val="006600"/>
          </a:solidFill>
        </p:grpSpPr>
        <p:sp>
          <p:nvSpPr>
            <p:cNvPr id="6" name="5 Rectángulo"/>
            <p:cNvSpPr/>
            <p:nvPr/>
          </p:nvSpPr>
          <p:spPr>
            <a:xfrm>
              <a:off x="3300570" y="3861048"/>
              <a:ext cx="649537" cy="461665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118 </a:t>
              </a:r>
              <a:endParaRPr lang="es-AR" dirty="0"/>
            </a:p>
          </p:txBody>
        </p:sp>
        <p:cxnSp>
          <p:nvCxnSpPr>
            <p:cNvPr id="7" name="6 Conector recto de flecha"/>
            <p:cNvCxnSpPr>
              <a:cxnSpLocks/>
              <a:stCxn id="6" idx="0"/>
            </p:cNvCxnSpPr>
            <p:nvPr/>
          </p:nvCxnSpPr>
          <p:spPr bwMode="auto">
            <a:xfrm flipV="1">
              <a:off x="3625339" y="3389160"/>
              <a:ext cx="0" cy="471888"/>
            </a:xfrm>
            <a:prstGeom prst="straightConnector1">
              <a:avLst/>
            </a:prstGeom>
            <a:grp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5" name="7 Grupo"/>
          <p:cNvGrpSpPr/>
          <p:nvPr/>
        </p:nvGrpSpPr>
        <p:grpSpPr>
          <a:xfrm>
            <a:off x="5796136" y="2779868"/>
            <a:ext cx="617477" cy="727534"/>
            <a:chOff x="4572000" y="2708920"/>
            <a:chExt cx="617477" cy="727534"/>
          </a:xfrm>
        </p:grpSpPr>
        <p:sp>
          <p:nvSpPr>
            <p:cNvPr id="9" name="8 Rectángulo"/>
            <p:cNvSpPr/>
            <p:nvPr/>
          </p:nvSpPr>
          <p:spPr>
            <a:xfrm>
              <a:off x="4572000" y="2708920"/>
              <a:ext cx="617477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226</a:t>
              </a:r>
              <a:endParaRPr lang="es-AR" dirty="0"/>
            </a:p>
          </p:txBody>
        </p:sp>
        <p:cxnSp>
          <p:nvCxnSpPr>
            <p:cNvPr id="10" name="9 Conector recto de flecha"/>
            <p:cNvCxnSpPr/>
            <p:nvPr/>
          </p:nvCxnSpPr>
          <p:spPr bwMode="auto">
            <a:xfrm>
              <a:off x="4846211" y="3106031"/>
              <a:ext cx="1464" cy="33042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1" name="10 Rectángulo"/>
          <p:cNvSpPr/>
          <p:nvPr/>
        </p:nvSpPr>
        <p:spPr>
          <a:xfrm>
            <a:off x="2891330" y="1411716"/>
            <a:ext cx="6048672" cy="95410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La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muerte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embrionaria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tardía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alarga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108 d el interval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parto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 -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  <a:sym typeface="Symbol"/>
              </a:rPr>
              <a:t>concepción</a:t>
            </a:r>
            <a:endParaRPr lang="en-US" sz="2800" dirty="0">
              <a:solidFill>
                <a:schemeClr val="bg1"/>
              </a:solidFill>
              <a:latin typeface="Garamond" pitchFamily="18" charset="0"/>
              <a:ea typeface="Times New Roman"/>
              <a:cs typeface="Times New Roman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rot="-5398538">
            <a:off x="-873919" y="3452019"/>
            <a:ext cx="229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099696" y="6021288"/>
            <a:ext cx="2840306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Quintero Rodriguez et al. (2019)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425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1143000"/>
          </a:xfrm>
        </p:spPr>
        <p:txBody>
          <a:bodyPr/>
          <a:lstStyle/>
          <a:p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Condición corporal posparto (36 </a:t>
            </a:r>
            <a:r>
              <a:rPr lang="es-ES_tradnl" sz="3600" b="1" dirty="0" err="1">
                <a:solidFill>
                  <a:srgbClr val="FFFF00"/>
                </a:solidFill>
                <a:latin typeface="Garamond" pitchFamily="18" charset="0"/>
              </a:rPr>
              <a:t>dpp</a:t>
            </a:r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) </a:t>
            </a:r>
            <a:r>
              <a:rPr lang="es-AR" sz="3600" b="1" dirty="0">
                <a:solidFill>
                  <a:srgbClr val="FFFF00"/>
                </a:solidFill>
                <a:latin typeface="Garamond" pitchFamily="18" charset="0"/>
              </a:rPr>
              <a:t>en vacas de tambo (n: 12265)</a:t>
            </a:r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 </a:t>
            </a:r>
            <a:endParaRPr lang="es-AR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65" y="1192485"/>
            <a:ext cx="7762875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6" name="11 Rectángulo">
            <a:extLst>
              <a:ext uri="{FF2B5EF4-FFF2-40B4-BE49-F238E27FC236}">
                <a16:creationId xmlns:a16="http://schemas.microsoft.com/office/drawing/2014/main" id="{961A37F1-394A-48C9-AE37-2C94EE4FA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075" y="1844824"/>
            <a:ext cx="1536881" cy="4464495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7" name="19 Rectángulo">
            <a:extLst>
              <a:ext uri="{FF2B5EF4-FFF2-40B4-BE49-F238E27FC236}">
                <a16:creationId xmlns:a16="http://schemas.microsoft.com/office/drawing/2014/main" id="{D11BA59C-A1EC-4908-9D86-3DF4C1F00BDE}"/>
              </a:ext>
            </a:extLst>
          </p:cNvPr>
          <p:cNvSpPr/>
          <p:nvPr/>
        </p:nvSpPr>
        <p:spPr>
          <a:xfrm>
            <a:off x="5364088" y="1628800"/>
            <a:ext cx="3010347" cy="1815882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Aprox. 70 % de las vacas postparto tienen CC entre 2.50 y 3.00</a:t>
            </a:r>
          </a:p>
        </p:txBody>
      </p:sp>
    </p:spTree>
    <p:extLst>
      <p:ext uri="{BB962C8B-B14F-4D97-AF65-F5344CB8AC3E}">
        <p14:creationId xmlns:p14="http://schemas.microsoft.com/office/powerpoint/2010/main" val="241339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025 Rectángulo"/>
          <p:cNvSpPr/>
          <p:nvPr/>
        </p:nvSpPr>
        <p:spPr>
          <a:xfrm>
            <a:off x="251520" y="116632"/>
            <a:ext cx="86409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Relación entre la condición corporal y el riesgo de muerte embrionaria tardía en vacas lecheras (n: 3155)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9" name="9 Rectángulo">
            <a:extLst>
              <a:ext uri="{FF2B5EF4-FFF2-40B4-BE49-F238E27FC236}">
                <a16:creationId xmlns:a16="http://schemas.microsoft.com/office/drawing/2014/main" id="{C8187256-E361-47EA-9663-6788A0945765}"/>
              </a:ext>
            </a:extLst>
          </p:cNvPr>
          <p:cNvSpPr/>
          <p:nvPr/>
        </p:nvSpPr>
        <p:spPr>
          <a:xfrm>
            <a:off x="4427984" y="6207695"/>
            <a:ext cx="4536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Quintero Rodriguez et al. (2019)</a:t>
            </a:r>
            <a:endParaRPr lang="es-AR" dirty="0"/>
          </a:p>
        </p:txBody>
      </p:sp>
      <p:graphicFrame>
        <p:nvGraphicFramePr>
          <p:cNvPr id="20" name="1 Tabla">
            <a:extLst>
              <a:ext uri="{FF2B5EF4-FFF2-40B4-BE49-F238E27FC236}">
                <a16:creationId xmlns:a16="http://schemas.microsoft.com/office/drawing/2014/main" id="{99B2F868-06A2-4B52-ADF3-63861A200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86162"/>
              </p:ext>
            </p:extLst>
          </p:nvPr>
        </p:nvGraphicFramePr>
        <p:xfrm>
          <a:off x="683568" y="1844824"/>
          <a:ext cx="7992888" cy="2262570"/>
        </p:xfrm>
        <a:graphic>
          <a:graphicData uri="http://schemas.openxmlformats.org/drawingml/2006/table">
            <a:tbl>
              <a:tblPr firstRow="1" firstCol="1" bandRow="1"/>
              <a:tblGrid>
                <a:gridCol w="2872005">
                  <a:extLst>
                    <a:ext uri="{9D8B030D-6E8A-4147-A177-3AD203B41FA5}">
                      <a16:colId xmlns:a16="http://schemas.microsoft.com/office/drawing/2014/main" val="4063813213"/>
                    </a:ext>
                  </a:extLst>
                </a:gridCol>
                <a:gridCol w="1680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Riesgo de muerte embrionaria</a:t>
                      </a:r>
                      <a:r>
                        <a:rPr lang="es-AR" sz="2800" b="1" baseline="300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CC posparto</a:t>
                      </a:r>
                      <a:r>
                        <a:rPr lang="es-AR" sz="2800" b="1" baseline="30000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2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95%CI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2.50 - 3.00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0.01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2.50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1.811</a:t>
                      </a:r>
                      <a:endParaRPr lang="es-AR" sz="2800" b="1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1.329 - 2.467</a:t>
                      </a:r>
                      <a:endParaRPr lang="es-AR" sz="2800" b="1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2025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3.00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0.695</a:t>
                      </a:r>
                      <a:endParaRPr lang="es-AR" sz="2800" b="1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0.531 - 0.910</a:t>
                      </a:r>
                      <a:endParaRPr lang="es-AR" sz="2800" b="1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8164384"/>
                  </a:ext>
                </a:extLst>
              </a:tr>
            </a:tbl>
          </a:graphicData>
        </a:graphic>
      </p:graphicFrame>
      <p:sp>
        <p:nvSpPr>
          <p:cNvPr id="21" name="10 Rectángulo">
            <a:extLst>
              <a:ext uri="{FF2B5EF4-FFF2-40B4-BE49-F238E27FC236}">
                <a16:creationId xmlns:a16="http://schemas.microsoft.com/office/drawing/2014/main" id="{43B5E7D1-9A0E-4110-8608-BD89BB757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320" y="2832888"/>
            <a:ext cx="1080120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" name="19 Rectángulo">
            <a:extLst>
              <a:ext uri="{FF2B5EF4-FFF2-40B4-BE49-F238E27FC236}">
                <a16:creationId xmlns:a16="http://schemas.microsoft.com/office/drawing/2014/main" id="{EFA981A5-264A-4470-B28F-B98554DC5EF1}"/>
              </a:ext>
            </a:extLst>
          </p:cNvPr>
          <p:cNvSpPr/>
          <p:nvPr/>
        </p:nvSpPr>
        <p:spPr>
          <a:xfrm>
            <a:off x="1259632" y="5283205"/>
            <a:ext cx="7248094" cy="954107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El riesgo de muerte embrionaria tardía aumenta con CC posparto &lt;2.50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F4A1F8C-E8E6-4728-BF45-61F86E039D60}"/>
              </a:ext>
            </a:extLst>
          </p:cNvPr>
          <p:cNvSpPr/>
          <p:nvPr/>
        </p:nvSpPr>
        <p:spPr>
          <a:xfrm>
            <a:off x="899592" y="414908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aseline="30000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1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Muerte embrionaria 35±7 </a:t>
            </a:r>
            <a:r>
              <a:rPr lang="es-AR" dirty="0" err="1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dpp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 (embrión sin latidos, membranas desprendidas, restos en flotación)</a:t>
            </a:r>
            <a:endParaRPr lang="es-AR" dirty="0"/>
          </a:p>
          <a:p>
            <a:r>
              <a:rPr lang="es-AR" baseline="30000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2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Condición corporal (&lt;30 d posparto, escala de 5 puntos)</a:t>
            </a:r>
            <a:endParaRPr lang="es-AR" dirty="0"/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0E974307-5888-4E6B-BC07-FB1DDDF80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3264936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9FF294F3-FDDC-4394-BADC-B7CB701D8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3696984"/>
            <a:ext cx="86409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s-ES_tradnl" sz="3200" b="1" dirty="0">
                <a:solidFill>
                  <a:srgbClr val="FFFF00"/>
                </a:solidFill>
                <a:latin typeface="Garamond" pitchFamily="18" charset="0"/>
              </a:rPr>
              <a:t>Indicadores de BE y eficiencia reproductiva</a:t>
            </a:r>
            <a:endParaRPr lang="es-AR" sz="3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17005"/>
              </p:ext>
            </p:extLst>
          </p:nvPr>
        </p:nvGraphicFramePr>
        <p:xfrm>
          <a:off x="508335" y="1050778"/>
          <a:ext cx="8312137" cy="547456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43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7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75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Factor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>
                          <a:effectLst/>
                          <a:latin typeface="Garamond" pitchFamily="18" charset="0"/>
                          <a:ea typeface="+mn-ea"/>
                        </a:rPr>
                        <a:t>DPP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N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AOR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95% CI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P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TP-IATF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CC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41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0.427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0.165 – 1.104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0.079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CC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50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0.442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0.170 –1.148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0.093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BHB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50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2.513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0.966 - 6.532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0.059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Pre100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Insulin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-14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50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0.141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0.016 - 1.265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0.079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CC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31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0.456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0.200 –1.042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0.062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CC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41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0.490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0.224 –1.075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0.075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CC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50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0.453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0.192 –1.072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0.071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BHB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50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3.216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1.276 - 8.110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0.014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 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Garamond" pitchFamily="18" charset="0"/>
                        </a:rPr>
                        <a:t>Refugo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AGNE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-14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0.224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Garamond" pitchFamily="18" charset="0"/>
                        </a:rPr>
                        <a:t>0.061 - 0.822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0.025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CC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7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6.384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1.273 – 32.010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0.025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CC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21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8.704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2.153 – 35.190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0.003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4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CC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31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Garamond" pitchFamily="18" charset="0"/>
                        </a:rPr>
                        <a:t>B vs. </a:t>
                      </a:r>
                      <a:r>
                        <a:rPr lang="es-AR" sz="2000" b="1" dirty="0">
                          <a:effectLst/>
                          <a:latin typeface="Garamond" pitchFamily="18" charset="0"/>
                        </a:rPr>
                        <a:t>A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>
                          <a:effectLst/>
                          <a:latin typeface="Garamond" pitchFamily="18" charset="0"/>
                        </a:rPr>
                        <a:t>110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4.118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Garamond" pitchFamily="18" charset="0"/>
                        </a:rPr>
                        <a:t>0.887 –19.684</a:t>
                      </a:r>
                      <a:endParaRPr lang="es-AR" sz="2000" b="1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Garamond" pitchFamily="18" charset="0"/>
                        </a:rPr>
                        <a:t>0.070</a:t>
                      </a:r>
                      <a:endParaRPr lang="es-AR" sz="2000" b="1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63894" marR="6389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74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s-ES_tradnl" sz="3600" b="1" dirty="0">
                <a:solidFill>
                  <a:srgbClr val="FFFF66"/>
                </a:solidFill>
                <a:latin typeface="Garamond" pitchFamily="18" charset="0"/>
              </a:rPr>
              <a:t>Rango de condición corporal “ideal”</a:t>
            </a:r>
            <a:endParaRPr lang="es-ES" sz="3600" b="1" dirty="0">
              <a:solidFill>
                <a:srgbClr val="FFFF66"/>
              </a:solidFill>
              <a:latin typeface="Garamond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rot="-5398538">
            <a:off x="-873919" y="3452019"/>
            <a:ext cx="229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56176" y="620769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 err="1">
                <a:solidFill>
                  <a:schemeClr val="bg1"/>
                </a:solidFill>
                <a:latin typeface="Garamond" pitchFamily="18" charset="0"/>
              </a:rPr>
              <a:t>Chagas</a:t>
            </a:r>
            <a:r>
              <a:rPr lang="es-ES_tradnl" b="1" dirty="0">
                <a:solidFill>
                  <a:schemeClr val="bg1"/>
                </a:solidFill>
                <a:latin typeface="Garamond" pitchFamily="18" charset="0"/>
              </a:rPr>
              <a:t> et al. (2007)</a:t>
            </a:r>
            <a:endParaRPr lang="es-ES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262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866186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827584" y="1044025"/>
            <a:ext cx="8064896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La CC al </a:t>
            </a:r>
            <a:r>
              <a:rPr lang="en-US" sz="32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parto</a:t>
            </a:r>
            <a:r>
              <a:rPr lang="en-US" sz="32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no </a:t>
            </a:r>
            <a:r>
              <a:rPr lang="en-US" sz="32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debería</a:t>
            </a:r>
            <a:r>
              <a:rPr lang="en-US" sz="32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ser &lt;2.75</a:t>
            </a:r>
          </a:p>
        </p:txBody>
      </p:sp>
      <p:sp>
        <p:nvSpPr>
          <p:cNvPr id="9" name="7 Rectángulo">
            <a:extLst>
              <a:ext uri="{FF2B5EF4-FFF2-40B4-BE49-F238E27FC236}">
                <a16:creationId xmlns:a16="http://schemas.microsoft.com/office/drawing/2014/main" id="{9B10A407-D8BC-4E85-8B21-244E56406769}"/>
              </a:ext>
            </a:extLst>
          </p:cNvPr>
          <p:cNvSpPr/>
          <p:nvPr/>
        </p:nvSpPr>
        <p:spPr>
          <a:xfrm>
            <a:off x="827584" y="1692097"/>
            <a:ext cx="8064896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La CC al final del PEV no </a:t>
            </a:r>
            <a:r>
              <a:rPr lang="en-US" sz="32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debería</a:t>
            </a:r>
            <a:r>
              <a:rPr lang="en-US" sz="32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ser &lt;2.50</a:t>
            </a:r>
          </a:p>
        </p:txBody>
      </p:sp>
    </p:spTree>
    <p:extLst>
      <p:ext uri="{BB962C8B-B14F-4D97-AF65-F5344CB8AC3E}">
        <p14:creationId xmlns:p14="http://schemas.microsoft.com/office/powerpoint/2010/main" val="806358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852936"/>
            <a:ext cx="7772400" cy="1143000"/>
          </a:xfrm>
        </p:spPr>
        <p:txBody>
          <a:bodyPr/>
          <a:lstStyle/>
          <a:p>
            <a:r>
              <a:rPr lang="es-AR" sz="9600" b="1">
                <a:solidFill>
                  <a:schemeClr val="bg1"/>
                </a:solidFill>
                <a:latin typeface="Garamond" pitchFamily="18" charset="0"/>
              </a:rPr>
              <a:t>Gracias</a:t>
            </a:r>
            <a:r>
              <a:rPr lang="es-AR" sz="9600" b="1" dirty="0">
                <a:solidFill>
                  <a:schemeClr val="bg1"/>
                </a:solidFill>
                <a:latin typeface="Garamond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08629"/>
              </p:ext>
            </p:extLst>
          </p:nvPr>
        </p:nvGraphicFramePr>
        <p:xfrm>
          <a:off x="685800" y="1981073"/>
          <a:ext cx="7772400" cy="1399413"/>
        </p:xfrm>
        <a:graphic>
          <a:graphicData uri="http://schemas.openxmlformats.org/drawingml/2006/table">
            <a:tbl>
              <a:tblPr firstRow="1" firstCol="1" bandRow="1"/>
              <a:tblGrid>
                <a:gridCol w="2446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 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Producción </a:t>
                      </a: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de leche </a:t>
                      </a: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a 150 días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 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LSM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SE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P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CC (1 punto)</a:t>
                      </a:r>
                      <a:r>
                        <a:rPr lang="es-AR" sz="2800" b="1" baseline="3000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-432.28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24.58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&lt;0.001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87849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3600">
                <a:solidFill>
                  <a:srgbClr val="FFFF00"/>
                </a:solidFill>
                <a:latin typeface="Garamond" pitchFamily="18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</a:defRPr>
            </a:lvl2pPr>
            <a:lvl3pPr algn="ctr" eaLnBrk="0" hangingPunct="0">
              <a:defRPr sz="4400">
                <a:solidFill>
                  <a:schemeClr val="tx2"/>
                </a:solidFill>
              </a:defRPr>
            </a:lvl3pPr>
            <a:lvl4pPr algn="ctr" eaLnBrk="0" hangingPunct="0">
              <a:defRPr sz="4400">
                <a:solidFill>
                  <a:schemeClr val="tx2"/>
                </a:solidFill>
              </a:defRPr>
            </a:lvl4pPr>
            <a:lvl5pPr algn="ctr" eaLnBrk="0" hangingPunct="0">
              <a:defRPr sz="4400">
                <a:solidFill>
                  <a:schemeClr val="tx2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r>
              <a:rPr lang="es-ES_tradnl" dirty="0"/>
              <a:t>Relación entre la condición corporal posparto (36 </a:t>
            </a:r>
            <a:r>
              <a:rPr lang="es-ES_tradnl" dirty="0" err="1"/>
              <a:t>dpp</a:t>
            </a:r>
            <a:r>
              <a:rPr lang="es-ES_tradnl" dirty="0"/>
              <a:t>) y la producción de leche a 150 días en vacas de tambo (n: 12265)</a:t>
            </a: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7186868" y="2976135"/>
            <a:ext cx="1255795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3683190" y="2996184"/>
            <a:ext cx="1368152" cy="339991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4" name="23 Rectángulo"/>
          <p:cNvSpPr/>
          <p:nvPr/>
        </p:nvSpPr>
        <p:spPr>
          <a:xfrm>
            <a:off x="251520" y="3429000"/>
            <a:ext cx="8688254" cy="523220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s-AR" sz="2800">
                <a:solidFill>
                  <a:schemeClr val="bg1"/>
                </a:solidFill>
                <a:latin typeface="Garamond" pitchFamily="18" charset="0"/>
              </a:rPr>
              <a:t>La PL </a:t>
            </a:r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150 </a:t>
            </a:r>
            <a:r>
              <a:rPr lang="es-AR" sz="2800" dirty="0" err="1">
                <a:solidFill>
                  <a:schemeClr val="bg1"/>
                </a:solidFill>
                <a:latin typeface="Garamond" pitchFamily="18" charset="0"/>
              </a:rPr>
              <a:t>dpp</a:t>
            </a:r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 ↓432 kg por cada ↑ de 1.00 punto de CC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251520" y="3976928"/>
            <a:ext cx="8688254" cy="830997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s-AR">
                <a:solidFill>
                  <a:schemeClr val="bg1"/>
                </a:solidFill>
                <a:latin typeface="Garamond" pitchFamily="18" charset="0"/>
              </a:rPr>
              <a:t>5.9 Mcal EN</a:t>
            </a:r>
            <a:r>
              <a:rPr lang="es-AR" baseline="-25000">
                <a:solidFill>
                  <a:schemeClr val="bg1"/>
                </a:solidFill>
                <a:latin typeface="Garamond" pitchFamily="18" charset="0"/>
              </a:rPr>
              <a:t>L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/kg movilizado 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x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0.8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eficiencia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conversión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Garamond" pitchFamily="18" charset="0"/>
              </a:rPr>
              <a:t>tejido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>
                <a:solidFill>
                  <a:schemeClr val="bg1"/>
                </a:solidFill>
                <a:latin typeface="Garamond" pitchFamily="18" charset="0"/>
              </a:rPr>
              <a:t>a leche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= </a:t>
            </a:r>
            <a:r>
              <a:rPr lang="en-US">
                <a:solidFill>
                  <a:schemeClr val="bg1"/>
                </a:solidFill>
                <a:latin typeface="Garamond" pitchFamily="18" charset="0"/>
              </a:rPr>
              <a:t>4.72 Mcal 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EN</a:t>
            </a:r>
            <a:r>
              <a:rPr lang="es-AR" baseline="-25000">
                <a:solidFill>
                  <a:schemeClr val="bg1"/>
                </a:solidFill>
                <a:latin typeface="Garamond" pitchFamily="18" charset="0"/>
              </a:rPr>
              <a:t>L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/kg movilizado </a:t>
            </a:r>
            <a:endParaRPr lang="es-AR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51520" y="4842692"/>
            <a:ext cx="8688254" cy="830997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</a:rPr>
              <a:t>4.72 Mcal 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EN</a:t>
            </a:r>
            <a:r>
              <a:rPr lang="es-AR" baseline="-25000">
                <a:solidFill>
                  <a:schemeClr val="bg1"/>
                </a:solidFill>
                <a:latin typeface="Garamond" pitchFamily="18" charset="0"/>
              </a:rPr>
              <a:t>L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/kg movilizado 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÷ </a:t>
            </a:r>
            <a:r>
              <a:rPr lang="en-US">
                <a:solidFill>
                  <a:schemeClr val="bg1"/>
                </a:solidFill>
                <a:latin typeface="Garamond" pitchFamily="18" charset="0"/>
              </a:rPr>
              <a:t>0.75 Mcal 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EN</a:t>
            </a:r>
            <a:r>
              <a:rPr lang="es-AR" baseline="-25000">
                <a:solidFill>
                  <a:schemeClr val="bg1"/>
                </a:solidFill>
                <a:latin typeface="Garamond" pitchFamily="18" charset="0"/>
              </a:rPr>
              <a:t>L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/kg leche 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=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6.3 </a:t>
            </a:r>
            <a:r>
              <a:rPr lang="en-US">
                <a:solidFill>
                  <a:schemeClr val="bg1"/>
                </a:solidFill>
                <a:latin typeface="Garamond" pitchFamily="18" charset="0"/>
              </a:rPr>
              <a:t>kg leche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/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kg movilizado </a:t>
            </a:r>
            <a:endParaRPr lang="es-AR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51520" y="5692720"/>
            <a:ext cx="8688254" cy="830997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1 punto de CC =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60 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kg </a:t>
            </a:r>
          </a:p>
          <a:p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60 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kg x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6.3 </a:t>
            </a:r>
            <a:r>
              <a:rPr lang="en-US">
                <a:solidFill>
                  <a:schemeClr val="bg1"/>
                </a:solidFill>
                <a:latin typeface="Garamond" pitchFamily="18" charset="0"/>
              </a:rPr>
              <a:t>kg leche </a:t>
            </a:r>
            <a:r>
              <a:rPr lang="en-US" dirty="0">
                <a:solidFill>
                  <a:schemeClr val="bg1"/>
                </a:solidFill>
                <a:latin typeface="Garamond" pitchFamily="18" charset="0"/>
              </a:rPr>
              <a:t>/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kg movilizado 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  <a:sym typeface="Symbol"/>
              </a:rPr>
              <a:t>= 377.6 </a:t>
            </a:r>
            <a:r>
              <a:rPr lang="es-AR">
                <a:solidFill>
                  <a:schemeClr val="bg1"/>
                </a:solidFill>
                <a:latin typeface="Garamond" pitchFamily="18" charset="0"/>
                <a:sym typeface="Symbol"/>
              </a:rPr>
              <a:t>kg leche</a:t>
            </a:r>
            <a:r>
              <a:rPr lang="es-AR">
                <a:solidFill>
                  <a:schemeClr val="bg1"/>
                </a:solidFill>
                <a:latin typeface="Garamond" pitchFamily="18" charset="0"/>
              </a:rPr>
              <a:t> </a:t>
            </a:r>
            <a:endParaRPr lang="es-AR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 rot="-5398538">
            <a:off x="-995095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2" name="9 Rectángulo">
            <a:extLst>
              <a:ext uri="{FF2B5EF4-FFF2-40B4-BE49-F238E27FC236}">
                <a16:creationId xmlns:a16="http://schemas.microsoft.com/office/drawing/2014/main" id="{1CBF8C75-77D2-4854-B0BA-CF7EC8065722}"/>
              </a:ext>
            </a:extLst>
          </p:cNvPr>
          <p:cNvSpPr/>
          <p:nvPr/>
        </p:nvSpPr>
        <p:spPr>
          <a:xfrm>
            <a:off x="4603103" y="6309320"/>
            <a:ext cx="4433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>
                <a:solidFill>
                  <a:schemeClr val="bg1"/>
                </a:solidFill>
                <a:latin typeface="Garamond" pitchFamily="18" charset="0"/>
              </a:rPr>
              <a:t>Rearte et al. (datos sin publicar )</a:t>
            </a:r>
          </a:p>
        </p:txBody>
      </p:sp>
    </p:spTree>
    <p:extLst>
      <p:ext uri="{BB962C8B-B14F-4D97-AF65-F5344CB8AC3E}">
        <p14:creationId xmlns:p14="http://schemas.microsoft.com/office/powerpoint/2010/main" val="3012051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 animBg="1"/>
      <p:bldP spid="25" grpId="0" animBg="1"/>
      <p:bldP spid="2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57808"/>
            <a:ext cx="8712968" cy="1143000"/>
          </a:xfrm>
        </p:spPr>
        <p:txBody>
          <a:bodyPr/>
          <a:lstStyle/>
          <a:p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Relación entre la condición corporal posparto y el porcentaje de preñez a 100 días en vacas de tambo (n: 12265)</a:t>
            </a:r>
            <a:endParaRPr lang="es-AR" sz="3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16996"/>
              </p:ext>
            </p:extLst>
          </p:nvPr>
        </p:nvGraphicFramePr>
        <p:xfrm>
          <a:off x="611561" y="2356840"/>
          <a:ext cx="7704854" cy="2798826"/>
        </p:xfrm>
        <a:graphic>
          <a:graphicData uri="http://schemas.openxmlformats.org/drawingml/2006/table">
            <a:tbl>
              <a:tblPr firstRow="1" firstCol="1" bandRow="1"/>
              <a:tblGrid>
                <a:gridCol w="381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4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 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Preñez a 100 días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 Condición corporal</a:t>
                      </a:r>
                      <a:r>
                        <a:rPr lang="es-AR" sz="2800" baseline="30000" dirty="0">
                          <a:solidFill>
                            <a:schemeClr val="bg1"/>
                          </a:solidFill>
                          <a:latin typeface="Garamond"/>
                          <a:ea typeface="Calibri"/>
                          <a:cs typeface="Times New Roman"/>
                        </a:rPr>
                        <a:t>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%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n/N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≤2.25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14.5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117/807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2.50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26.1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613/2346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2.75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29.5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775/2626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≥3.00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38.4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1411/3670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4788024" y="3815508"/>
            <a:ext cx="1008112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4788024" y="4263109"/>
            <a:ext cx="1008112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4788024" y="4705096"/>
            <a:ext cx="1008112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" name="9 Rectángulo">
            <a:extLst>
              <a:ext uri="{FF2B5EF4-FFF2-40B4-BE49-F238E27FC236}">
                <a16:creationId xmlns:a16="http://schemas.microsoft.com/office/drawing/2014/main" id="{1BB8CC37-D006-406C-A5E3-61062BD33329}"/>
              </a:ext>
            </a:extLst>
          </p:cNvPr>
          <p:cNvSpPr/>
          <p:nvPr/>
        </p:nvSpPr>
        <p:spPr>
          <a:xfrm>
            <a:off x="4603103" y="6309320"/>
            <a:ext cx="4433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>
                <a:solidFill>
                  <a:schemeClr val="bg1"/>
                </a:solidFill>
                <a:latin typeface="Garamond" pitchFamily="18" charset="0"/>
              </a:rPr>
              <a:t>Rearte et al. (datos sin publicar )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53A26FA-7B69-43B0-852D-342E853D2552}"/>
              </a:ext>
            </a:extLst>
          </p:cNvPr>
          <p:cNvSpPr/>
          <p:nvPr/>
        </p:nvSpPr>
        <p:spPr>
          <a:xfrm>
            <a:off x="611560" y="5190291"/>
            <a:ext cx="7560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aseline="30000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1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Condición corporal a los 36 </a:t>
            </a:r>
            <a:r>
              <a:rPr lang="es-AR" dirty="0" err="1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dpp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 (25-51) con escala de 5 puntos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613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20425"/>
              </p:ext>
            </p:extLst>
          </p:nvPr>
        </p:nvGraphicFramePr>
        <p:xfrm>
          <a:off x="731559" y="2276872"/>
          <a:ext cx="7913240" cy="1399413"/>
        </p:xfrm>
        <a:graphic>
          <a:graphicData uri="http://schemas.openxmlformats.org/drawingml/2006/table">
            <a:tbl>
              <a:tblPr firstRow="1" firstCol="1" bandRow="1"/>
              <a:tblGrid>
                <a:gridCol w="3304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7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 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Riesgo de preñez a 100 días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 </a:t>
                      </a:r>
                      <a:endParaRPr lang="es-AR" sz="2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OR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95%CI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P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Condición corporal</a:t>
                      </a:r>
                      <a:r>
                        <a:rPr lang="es-AR" sz="2800" b="1" baseline="30000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1.122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1.094-1.151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Garamond"/>
                          <a:ea typeface="Calibri"/>
                          <a:cs typeface="Times New Roman"/>
                        </a:rPr>
                        <a:t>&lt;0.001</a:t>
                      </a:r>
                      <a:endParaRPr lang="es-AR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9512" y="404664"/>
            <a:ext cx="87849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solidFill>
                  <a:srgbClr val="FFFF00"/>
                </a:solidFill>
                <a:latin typeface="Garamond" pitchFamily="18" charset="0"/>
              </a:rPr>
              <a:t>Relación entre la condición corporal posparto y la fertilidad en vacas de tambo (n: 12265)</a:t>
            </a:r>
            <a:endParaRPr lang="es-ES_tradnl" sz="3600" dirty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7420661" y="3244237"/>
            <a:ext cx="1255795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4036285" y="3244237"/>
            <a:ext cx="1224136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4603103" y="6309320"/>
            <a:ext cx="4433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>
                <a:solidFill>
                  <a:schemeClr val="bg1"/>
                </a:solidFill>
                <a:latin typeface="Garamond" pitchFamily="18" charset="0"/>
              </a:rPr>
              <a:t>Rearte et al. (datos sin publicar )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1068322" y="5229200"/>
            <a:ext cx="7248094" cy="954107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La chance de preñez a los 100 </a:t>
            </a:r>
            <a:r>
              <a:rPr lang="es-AR" sz="2800" dirty="0" err="1">
                <a:solidFill>
                  <a:schemeClr val="bg1"/>
                </a:solidFill>
                <a:latin typeface="Garamond" pitchFamily="18" charset="0"/>
              </a:rPr>
              <a:t>dpp</a:t>
            </a:r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 ↑ 12% por cada ↑ de 0.25 de CC postparto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EEFA743-D9A7-4F92-B0DB-D8B0E7718520}"/>
              </a:ext>
            </a:extLst>
          </p:cNvPr>
          <p:cNvSpPr/>
          <p:nvPr/>
        </p:nvSpPr>
        <p:spPr>
          <a:xfrm>
            <a:off x="827584" y="37890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baseline="30000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1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Condición corporal a los 36 </a:t>
            </a:r>
            <a:r>
              <a:rPr lang="es-AR" dirty="0" err="1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dpp</a:t>
            </a:r>
            <a:r>
              <a:rPr lang="es-AR" dirty="0">
                <a:solidFill>
                  <a:schemeClr val="bg1"/>
                </a:solidFill>
                <a:latin typeface="Garamond"/>
                <a:ea typeface="Calibri"/>
                <a:cs typeface="Times New Roman"/>
              </a:rPr>
              <a:t> (25-51) con escala de 5 puntos: La chance de preñez se expresa por cada incremento de 0.25 puntos de condición corporal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70549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  <a:latin typeface="Garamond" pitchFamily="18" charset="0"/>
              </a:rPr>
              <a:t>¿</a:t>
            </a:r>
            <a:r>
              <a:rPr lang="en-US" sz="3600" b="1" dirty="0" err="1">
                <a:solidFill>
                  <a:srgbClr val="FFFF00"/>
                </a:solidFill>
                <a:latin typeface="Garamond" pitchFamily="18" charset="0"/>
              </a:rPr>
              <a:t>Cómo</a:t>
            </a:r>
            <a:r>
              <a:rPr lang="en-US" sz="3600" b="1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en-US" sz="3600" b="1" err="1">
                <a:solidFill>
                  <a:srgbClr val="FFFF00"/>
                </a:solidFill>
                <a:latin typeface="Garamond" pitchFamily="18" charset="0"/>
              </a:rPr>
              <a:t>entender</a:t>
            </a:r>
            <a:r>
              <a:rPr lang="en-US" sz="3600" b="1">
                <a:solidFill>
                  <a:srgbClr val="FFFF00"/>
                </a:solidFill>
                <a:latin typeface="Garamond" pitchFamily="18" charset="0"/>
              </a:rPr>
              <a:t> el </a:t>
            </a:r>
            <a:r>
              <a:rPr lang="en-US" sz="3600" b="1" dirty="0" err="1">
                <a:solidFill>
                  <a:srgbClr val="FFFF00"/>
                </a:solidFill>
                <a:latin typeface="Garamond" pitchFamily="18" charset="0"/>
              </a:rPr>
              <a:t>riesgo</a:t>
            </a:r>
            <a:r>
              <a:rPr lang="en-US" sz="3600" b="1" dirty="0">
                <a:solidFill>
                  <a:srgbClr val="FFFF00"/>
                </a:solidFill>
                <a:latin typeface="Garamond" pitchFamily="18" charset="0"/>
              </a:rPr>
              <a:t>? </a:t>
            </a:r>
            <a:endParaRPr lang="es-AR" sz="3600" b="1" dirty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112568"/>
          </a:xfrm>
          <a:solidFill>
            <a:srgbClr val="FF000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Nuestras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vacas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tienen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un 30 de %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preñez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100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dpp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</a:t>
            </a:r>
          </a:p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Cada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s-AR" b="1" dirty="0">
                <a:solidFill>
                  <a:schemeClr val="bg1"/>
                </a:solidFill>
                <a:latin typeface="Garamond" pitchFamily="18" charset="0"/>
              </a:rPr>
              <a:t>0.25 punto de </a:t>
            </a:r>
            <a:r>
              <a:rPr lang="es-AR" b="1">
                <a:solidFill>
                  <a:schemeClr val="bg1"/>
                </a:solidFill>
                <a:latin typeface="Garamond" pitchFamily="18" charset="0"/>
              </a:rPr>
              <a:t>CC el </a:t>
            </a:r>
            <a:r>
              <a:rPr lang="es-AR" b="1" dirty="0">
                <a:solidFill>
                  <a:schemeClr val="bg1"/>
                </a:solidFill>
                <a:latin typeface="Garamond" pitchFamily="18" charset="0"/>
              </a:rPr>
              <a:t>riesgo de preñez 100 </a:t>
            </a:r>
            <a:r>
              <a:rPr lang="es-AR" b="1" dirty="0" err="1">
                <a:solidFill>
                  <a:schemeClr val="bg1"/>
                </a:solidFill>
                <a:latin typeface="Garamond" pitchFamily="18" charset="0"/>
              </a:rPr>
              <a:t>dpp</a:t>
            </a:r>
            <a:r>
              <a:rPr lang="es-AR" b="1" dirty="0">
                <a:solidFill>
                  <a:schemeClr val="bg1"/>
                </a:solidFill>
                <a:latin typeface="Garamond" pitchFamily="18" charset="0"/>
              </a:rPr>
              <a:t> ↑ 12%</a:t>
            </a:r>
          </a:p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Es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decir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, 30 x 0.12 = </a:t>
            </a:r>
            <a:r>
              <a:rPr lang="es-AR" b="1" dirty="0">
                <a:solidFill>
                  <a:schemeClr val="bg1"/>
                </a:solidFill>
                <a:latin typeface="Garamond" pitchFamily="18" charset="0"/>
              </a:rPr>
              <a:t>↑ 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3.6%</a:t>
            </a:r>
          </a:p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Entonces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si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vacas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con CC de 2.50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tienen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un 30% de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preñez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100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dpp</a:t>
            </a:r>
            <a:endParaRPr lang="en-US" b="1" dirty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Vacas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con 0.25 + de CC (2.75)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tendrían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33.6% de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preñez</a:t>
            </a:r>
            <a:r>
              <a:rPr lang="en-US" b="1" dirty="0">
                <a:solidFill>
                  <a:schemeClr val="bg1"/>
                </a:solidFill>
                <a:latin typeface="Garamond" pitchFamily="18" charset="0"/>
              </a:rPr>
              <a:t> 100 </a:t>
            </a:r>
            <a:r>
              <a:rPr lang="en-US" b="1" dirty="0" err="1">
                <a:solidFill>
                  <a:schemeClr val="bg1"/>
                </a:solidFill>
                <a:latin typeface="Garamond" pitchFamily="18" charset="0"/>
              </a:rPr>
              <a:t>dpp</a:t>
            </a:r>
            <a:endParaRPr lang="es-AR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4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"/>
          <p:cNvGrpSpPr>
            <a:grpSpLocks noChangeAspect="1"/>
          </p:cNvGrpSpPr>
          <p:nvPr/>
        </p:nvGrpSpPr>
        <p:grpSpPr bwMode="auto">
          <a:xfrm>
            <a:off x="251520" y="1659507"/>
            <a:ext cx="8813800" cy="6450013"/>
            <a:chOff x="68" y="1000"/>
            <a:chExt cx="5552" cy="4063"/>
          </a:xfrm>
        </p:grpSpPr>
        <p:sp>
          <p:nvSpPr>
            <p:cNvPr id="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68" y="1000"/>
              <a:ext cx="5552" cy="4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114" y="1043"/>
              <a:ext cx="5461" cy="3972"/>
            </a:xfrm>
            <a:prstGeom prst="rect">
              <a:avLst/>
            </a:prstGeom>
            <a:solidFill>
              <a:srgbClr val="EA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118" y="1049"/>
              <a:ext cx="5454" cy="3966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657" y="1188"/>
              <a:ext cx="4773" cy="2167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5" name="Line 8"/>
            <p:cNvSpPr>
              <a:spLocks noChangeShapeType="1"/>
            </p:cNvSpPr>
            <p:nvPr/>
          </p:nvSpPr>
          <p:spPr bwMode="auto">
            <a:xfrm>
              <a:off x="657" y="2769"/>
              <a:ext cx="4776" cy="0"/>
            </a:xfrm>
            <a:prstGeom prst="line">
              <a:avLst/>
            </a:prstGeom>
            <a:noFill/>
            <a:ln w="13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>
              <a:off x="657" y="2270"/>
              <a:ext cx="4776" cy="0"/>
            </a:xfrm>
            <a:prstGeom prst="line">
              <a:avLst/>
            </a:prstGeom>
            <a:noFill/>
            <a:ln w="13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7" name="Line 10"/>
            <p:cNvSpPr>
              <a:spLocks noChangeShapeType="1"/>
            </p:cNvSpPr>
            <p:nvPr/>
          </p:nvSpPr>
          <p:spPr bwMode="auto">
            <a:xfrm>
              <a:off x="657" y="1774"/>
              <a:ext cx="4776" cy="0"/>
            </a:xfrm>
            <a:prstGeom prst="line">
              <a:avLst/>
            </a:prstGeom>
            <a:noFill/>
            <a:ln w="13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8" name="Line 11"/>
            <p:cNvSpPr>
              <a:spLocks noChangeShapeType="1"/>
            </p:cNvSpPr>
            <p:nvPr/>
          </p:nvSpPr>
          <p:spPr bwMode="auto">
            <a:xfrm>
              <a:off x="657" y="1274"/>
              <a:ext cx="4776" cy="0"/>
            </a:xfrm>
            <a:prstGeom prst="line">
              <a:avLst/>
            </a:prstGeom>
            <a:noFill/>
            <a:ln w="13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743" y="1274"/>
              <a:ext cx="4604" cy="1317"/>
            </a:xfrm>
            <a:custGeom>
              <a:avLst/>
              <a:gdLst>
                <a:gd name="T0" fmla="*/ 0 w 1392"/>
                <a:gd name="T1" fmla="*/ 0 h 398"/>
                <a:gd name="T2" fmla="*/ 56 w 1392"/>
                <a:gd name="T3" fmla="*/ 1 h 398"/>
                <a:gd name="T4" fmla="*/ 111 w 1392"/>
                <a:gd name="T5" fmla="*/ 2 h 398"/>
                <a:gd name="T6" fmla="*/ 146 w 1392"/>
                <a:gd name="T7" fmla="*/ 3 h 398"/>
                <a:gd name="T8" fmla="*/ 167 w 1392"/>
                <a:gd name="T9" fmla="*/ 4 h 398"/>
                <a:gd name="T10" fmla="*/ 202 w 1392"/>
                <a:gd name="T11" fmla="*/ 5 h 398"/>
                <a:gd name="T12" fmla="*/ 223 w 1392"/>
                <a:gd name="T13" fmla="*/ 7 h 398"/>
                <a:gd name="T14" fmla="*/ 251 w 1392"/>
                <a:gd name="T15" fmla="*/ 9 h 398"/>
                <a:gd name="T16" fmla="*/ 271 w 1392"/>
                <a:gd name="T17" fmla="*/ 12 h 398"/>
                <a:gd name="T18" fmla="*/ 299 w 1392"/>
                <a:gd name="T19" fmla="*/ 17 h 398"/>
                <a:gd name="T20" fmla="*/ 320 w 1392"/>
                <a:gd name="T21" fmla="*/ 27 h 398"/>
                <a:gd name="T22" fmla="*/ 348 w 1392"/>
                <a:gd name="T23" fmla="*/ 34 h 398"/>
                <a:gd name="T24" fmla="*/ 369 w 1392"/>
                <a:gd name="T25" fmla="*/ 47 h 398"/>
                <a:gd name="T26" fmla="*/ 397 w 1392"/>
                <a:gd name="T27" fmla="*/ 61 h 398"/>
                <a:gd name="T28" fmla="*/ 418 w 1392"/>
                <a:gd name="T29" fmla="*/ 76 h 398"/>
                <a:gd name="T30" fmla="*/ 445 w 1392"/>
                <a:gd name="T31" fmla="*/ 93 h 398"/>
                <a:gd name="T32" fmla="*/ 466 w 1392"/>
                <a:gd name="T33" fmla="*/ 109 h 398"/>
                <a:gd name="T34" fmla="*/ 494 w 1392"/>
                <a:gd name="T35" fmla="*/ 121 h 398"/>
                <a:gd name="T36" fmla="*/ 515 w 1392"/>
                <a:gd name="T37" fmla="*/ 136 h 398"/>
                <a:gd name="T38" fmla="*/ 543 w 1392"/>
                <a:gd name="T39" fmla="*/ 147 h 398"/>
                <a:gd name="T40" fmla="*/ 564 w 1392"/>
                <a:gd name="T41" fmla="*/ 162 h 398"/>
                <a:gd name="T42" fmla="*/ 591 w 1392"/>
                <a:gd name="T43" fmla="*/ 170 h 398"/>
                <a:gd name="T44" fmla="*/ 612 w 1392"/>
                <a:gd name="T45" fmla="*/ 181 h 398"/>
                <a:gd name="T46" fmla="*/ 640 w 1392"/>
                <a:gd name="T47" fmla="*/ 190 h 398"/>
                <a:gd name="T48" fmla="*/ 661 w 1392"/>
                <a:gd name="T49" fmla="*/ 199 h 398"/>
                <a:gd name="T50" fmla="*/ 689 w 1392"/>
                <a:gd name="T51" fmla="*/ 206 h 398"/>
                <a:gd name="T52" fmla="*/ 710 w 1392"/>
                <a:gd name="T53" fmla="*/ 218 h 398"/>
                <a:gd name="T54" fmla="*/ 738 w 1392"/>
                <a:gd name="T55" fmla="*/ 226 h 398"/>
                <a:gd name="T56" fmla="*/ 758 w 1392"/>
                <a:gd name="T57" fmla="*/ 239 h 398"/>
                <a:gd name="T58" fmla="*/ 786 w 1392"/>
                <a:gd name="T59" fmla="*/ 246 h 398"/>
                <a:gd name="T60" fmla="*/ 807 w 1392"/>
                <a:gd name="T61" fmla="*/ 258 h 398"/>
                <a:gd name="T62" fmla="*/ 835 w 1392"/>
                <a:gd name="T63" fmla="*/ 266 h 398"/>
                <a:gd name="T64" fmla="*/ 856 w 1392"/>
                <a:gd name="T65" fmla="*/ 277 h 398"/>
                <a:gd name="T66" fmla="*/ 884 w 1392"/>
                <a:gd name="T67" fmla="*/ 282 h 398"/>
                <a:gd name="T68" fmla="*/ 905 w 1392"/>
                <a:gd name="T69" fmla="*/ 291 h 398"/>
                <a:gd name="T70" fmla="*/ 932 w 1392"/>
                <a:gd name="T71" fmla="*/ 296 h 398"/>
                <a:gd name="T72" fmla="*/ 953 w 1392"/>
                <a:gd name="T73" fmla="*/ 305 h 398"/>
                <a:gd name="T74" fmla="*/ 981 w 1392"/>
                <a:gd name="T75" fmla="*/ 310 h 398"/>
                <a:gd name="T76" fmla="*/ 1002 w 1392"/>
                <a:gd name="T77" fmla="*/ 318 h 398"/>
                <a:gd name="T78" fmla="*/ 1030 w 1392"/>
                <a:gd name="T79" fmla="*/ 324 h 398"/>
                <a:gd name="T80" fmla="*/ 1051 w 1392"/>
                <a:gd name="T81" fmla="*/ 329 h 398"/>
                <a:gd name="T82" fmla="*/ 1078 w 1392"/>
                <a:gd name="T83" fmla="*/ 334 h 398"/>
                <a:gd name="T84" fmla="*/ 1099 w 1392"/>
                <a:gd name="T85" fmla="*/ 341 h 398"/>
                <a:gd name="T86" fmla="*/ 1127 w 1392"/>
                <a:gd name="T87" fmla="*/ 348 h 398"/>
                <a:gd name="T88" fmla="*/ 1148 w 1392"/>
                <a:gd name="T89" fmla="*/ 356 h 398"/>
                <a:gd name="T90" fmla="*/ 1176 w 1392"/>
                <a:gd name="T91" fmla="*/ 359 h 398"/>
                <a:gd name="T92" fmla="*/ 1197 w 1392"/>
                <a:gd name="T93" fmla="*/ 365 h 398"/>
                <a:gd name="T94" fmla="*/ 1225 w 1392"/>
                <a:gd name="T95" fmla="*/ 370 h 398"/>
                <a:gd name="T96" fmla="*/ 1245 w 1392"/>
                <a:gd name="T97" fmla="*/ 375 h 398"/>
                <a:gd name="T98" fmla="*/ 1273 w 1392"/>
                <a:gd name="T99" fmla="*/ 379 h 398"/>
                <a:gd name="T100" fmla="*/ 1294 w 1392"/>
                <a:gd name="T101" fmla="*/ 384 h 398"/>
                <a:gd name="T102" fmla="*/ 1322 w 1392"/>
                <a:gd name="T103" fmla="*/ 387 h 398"/>
                <a:gd name="T104" fmla="*/ 1343 w 1392"/>
                <a:gd name="T105" fmla="*/ 392 h 398"/>
                <a:gd name="T106" fmla="*/ 1371 w 1392"/>
                <a:gd name="T107" fmla="*/ 395 h 398"/>
                <a:gd name="T108" fmla="*/ 1392 w 1392"/>
                <a:gd name="T109" fmla="*/ 3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92" h="39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111" y="1"/>
                  </a:lnTo>
                  <a:lnTo>
                    <a:pt x="111" y="2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125" y="2"/>
                  </a:lnTo>
                  <a:lnTo>
                    <a:pt x="125" y="2"/>
                  </a:lnTo>
                  <a:lnTo>
                    <a:pt x="132" y="2"/>
                  </a:lnTo>
                  <a:lnTo>
                    <a:pt x="132" y="3"/>
                  </a:lnTo>
                  <a:lnTo>
                    <a:pt x="146" y="3"/>
                  </a:lnTo>
                  <a:lnTo>
                    <a:pt x="146" y="3"/>
                  </a:lnTo>
                  <a:lnTo>
                    <a:pt x="153" y="3"/>
                  </a:lnTo>
                  <a:lnTo>
                    <a:pt x="153" y="3"/>
                  </a:lnTo>
                  <a:lnTo>
                    <a:pt x="160" y="3"/>
                  </a:lnTo>
                  <a:lnTo>
                    <a:pt x="160" y="4"/>
                  </a:lnTo>
                  <a:lnTo>
                    <a:pt x="167" y="4"/>
                  </a:lnTo>
                  <a:lnTo>
                    <a:pt x="167" y="4"/>
                  </a:lnTo>
                  <a:lnTo>
                    <a:pt x="181" y="4"/>
                  </a:lnTo>
                  <a:lnTo>
                    <a:pt x="181" y="4"/>
                  </a:lnTo>
                  <a:lnTo>
                    <a:pt x="188" y="4"/>
                  </a:lnTo>
                  <a:lnTo>
                    <a:pt x="188" y="4"/>
                  </a:lnTo>
                  <a:lnTo>
                    <a:pt x="195" y="4"/>
                  </a:lnTo>
                  <a:lnTo>
                    <a:pt x="195" y="5"/>
                  </a:lnTo>
                  <a:lnTo>
                    <a:pt x="202" y="5"/>
                  </a:lnTo>
                  <a:lnTo>
                    <a:pt x="202" y="6"/>
                  </a:lnTo>
                  <a:lnTo>
                    <a:pt x="209" y="6"/>
                  </a:lnTo>
                  <a:lnTo>
                    <a:pt x="209" y="6"/>
                  </a:lnTo>
                  <a:lnTo>
                    <a:pt x="216" y="6"/>
                  </a:lnTo>
                  <a:lnTo>
                    <a:pt x="216" y="7"/>
                  </a:lnTo>
                  <a:lnTo>
                    <a:pt x="223" y="7"/>
                  </a:lnTo>
                  <a:lnTo>
                    <a:pt x="223" y="7"/>
                  </a:lnTo>
                  <a:lnTo>
                    <a:pt x="230" y="7"/>
                  </a:lnTo>
                  <a:lnTo>
                    <a:pt x="230" y="8"/>
                  </a:lnTo>
                  <a:lnTo>
                    <a:pt x="237" y="8"/>
                  </a:lnTo>
                  <a:lnTo>
                    <a:pt x="237" y="8"/>
                  </a:lnTo>
                  <a:lnTo>
                    <a:pt x="244" y="8"/>
                  </a:lnTo>
                  <a:lnTo>
                    <a:pt x="244" y="9"/>
                  </a:lnTo>
                  <a:lnTo>
                    <a:pt x="251" y="9"/>
                  </a:lnTo>
                  <a:lnTo>
                    <a:pt x="251" y="9"/>
                  </a:lnTo>
                  <a:lnTo>
                    <a:pt x="258" y="9"/>
                  </a:lnTo>
                  <a:lnTo>
                    <a:pt x="258" y="9"/>
                  </a:lnTo>
                  <a:lnTo>
                    <a:pt x="264" y="9"/>
                  </a:lnTo>
                  <a:lnTo>
                    <a:pt x="264" y="11"/>
                  </a:lnTo>
                  <a:lnTo>
                    <a:pt x="271" y="11"/>
                  </a:lnTo>
                  <a:lnTo>
                    <a:pt x="271" y="12"/>
                  </a:lnTo>
                  <a:lnTo>
                    <a:pt x="278" y="12"/>
                  </a:lnTo>
                  <a:lnTo>
                    <a:pt x="278" y="14"/>
                  </a:lnTo>
                  <a:lnTo>
                    <a:pt x="285" y="14"/>
                  </a:lnTo>
                  <a:lnTo>
                    <a:pt x="285" y="16"/>
                  </a:lnTo>
                  <a:lnTo>
                    <a:pt x="292" y="16"/>
                  </a:lnTo>
                  <a:lnTo>
                    <a:pt x="292" y="17"/>
                  </a:lnTo>
                  <a:lnTo>
                    <a:pt x="299" y="17"/>
                  </a:lnTo>
                  <a:lnTo>
                    <a:pt x="299" y="20"/>
                  </a:lnTo>
                  <a:lnTo>
                    <a:pt x="306" y="20"/>
                  </a:lnTo>
                  <a:lnTo>
                    <a:pt x="306" y="22"/>
                  </a:lnTo>
                  <a:lnTo>
                    <a:pt x="313" y="22"/>
                  </a:lnTo>
                  <a:lnTo>
                    <a:pt x="313" y="24"/>
                  </a:lnTo>
                  <a:lnTo>
                    <a:pt x="320" y="24"/>
                  </a:lnTo>
                  <a:lnTo>
                    <a:pt x="320" y="27"/>
                  </a:lnTo>
                  <a:lnTo>
                    <a:pt x="327" y="27"/>
                  </a:lnTo>
                  <a:lnTo>
                    <a:pt x="327" y="29"/>
                  </a:lnTo>
                  <a:lnTo>
                    <a:pt x="334" y="29"/>
                  </a:lnTo>
                  <a:lnTo>
                    <a:pt x="334" y="31"/>
                  </a:lnTo>
                  <a:lnTo>
                    <a:pt x="341" y="31"/>
                  </a:lnTo>
                  <a:lnTo>
                    <a:pt x="341" y="34"/>
                  </a:lnTo>
                  <a:lnTo>
                    <a:pt x="348" y="34"/>
                  </a:lnTo>
                  <a:lnTo>
                    <a:pt x="348" y="37"/>
                  </a:lnTo>
                  <a:lnTo>
                    <a:pt x="355" y="37"/>
                  </a:lnTo>
                  <a:lnTo>
                    <a:pt x="355" y="41"/>
                  </a:lnTo>
                  <a:lnTo>
                    <a:pt x="362" y="41"/>
                  </a:lnTo>
                  <a:lnTo>
                    <a:pt x="362" y="44"/>
                  </a:lnTo>
                  <a:lnTo>
                    <a:pt x="369" y="44"/>
                  </a:lnTo>
                  <a:lnTo>
                    <a:pt x="369" y="47"/>
                  </a:lnTo>
                  <a:lnTo>
                    <a:pt x="376" y="47"/>
                  </a:lnTo>
                  <a:lnTo>
                    <a:pt x="376" y="52"/>
                  </a:lnTo>
                  <a:lnTo>
                    <a:pt x="383" y="52"/>
                  </a:lnTo>
                  <a:lnTo>
                    <a:pt x="383" y="56"/>
                  </a:lnTo>
                  <a:lnTo>
                    <a:pt x="390" y="56"/>
                  </a:lnTo>
                  <a:lnTo>
                    <a:pt x="390" y="61"/>
                  </a:lnTo>
                  <a:lnTo>
                    <a:pt x="397" y="61"/>
                  </a:lnTo>
                  <a:lnTo>
                    <a:pt x="397" y="66"/>
                  </a:lnTo>
                  <a:lnTo>
                    <a:pt x="404" y="66"/>
                  </a:lnTo>
                  <a:lnTo>
                    <a:pt x="404" y="70"/>
                  </a:lnTo>
                  <a:lnTo>
                    <a:pt x="411" y="70"/>
                  </a:lnTo>
                  <a:lnTo>
                    <a:pt x="411" y="72"/>
                  </a:lnTo>
                  <a:lnTo>
                    <a:pt x="418" y="72"/>
                  </a:lnTo>
                  <a:lnTo>
                    <a:pt x="418" y="76"/>
                  </a:lnTo>
                  <a:lnTo>
                    <a:pt x="424" y="76"/>
                  </a:lnTo>
                  <a:lnTo>
                    <a:pt x="424" y="82"/>
                  </a:lnTo>
                  <a:lnTo>
                    <a:pt x="431" y="82"/>
                  </a:lnTo>
                  <a:lnTo>
                    <a:pt x="431" y="87"/>
                  </a:lnTo>
                  <a:lnTo>
                    <a:pt x="438" y="87"/>
                  </a:lnTo>
                  <a:lnTo>
                    <a:pt x="438" y="93"/>
                  </a:lnTo>
                  <a:lnTo>
                    <a:pt x="445" y="93"/>
                  </a:lnTo>
                  <a:lnTo>
                    <a:pt x="445" y="97"/>
                  </a:lnTo>
                  <a:lnTo>
                    <a:pt x="452" y="97"/>
                  </a:lnTo>
                  <a:lnTo>
                    <a:pt x="452" y="102"/>
                  </a:lnTo>
                  <a:lnTo>
                    <a:pt x="459" y="102"/>
                  </a:lnTo>
                  <a:lnTo>
                    <a:pt x="459" y="106"/>
                  </a:lnTo>
                  <a:lnTo>
                    <a:pt x="466" y="106"/>
                  </a:lnTo>
                  <a:lnTo>
                    <a:pt x="466" y="109"/>
                  </a:lnTo>
                  <a:lnTo>
                    <a:pt x="473" y="109"/>
                  </a:lnTo>
                  <a:lnTo>
                    <a:pt x="473" y="113"/>
                  </a:lnTo>
                  <a:lnTo>
                    <a:pt x="480" y="113"/>
                  </a:lnTo>
                  <a:lnTo>
                    <a:pt x="480" y="116"/>
                  </a:lnTo>
                  <a:lnTo>
                    <a:pt x="487" y="116"/>
                  </a:lnTo>
                  <a:lnTo>
                    <a:pt x="487" y="121"/>
                  </a:lnTo>
                  <a:lnTo>
                    <a:pt x="494" y="121"/>
                  </a:lnTo>
                  <a:lnTo>
                    <a:pt x="494" y="124"/>
                  </a:lnTo>
                  <a:lnTo>
                    <a:pt x="501" y="124"/>
                  </a:lnTo>
                  <a:lnTo>
                    <a:pt x="501" y="129"/>
                  </a:lnTo>
                  <a:lnTo>
                    <a:pt x="508" y="129"/>
                  </a:lnTo>
                  <a:lnTo>
                    <a:pt x="508" y="133"/>
                  </a:lnTo>
                  <a:lnTo>
                    <a:pt x="515" y="133"/>
                  </a:lnTo>
                  <a:lnTo>
                    <a:pt x="515" y="136"/>
                  </a:lnTo>
                  <a:lnTo>
                    <a:pt x="522" y="136"/>
                  </a:lnTo>
                  <a:lnTo>
                    <a:pt x="522" y="139"/>
                  </a:lnTo>
                  <a:lnTo>
                    <a:pt x="529" y="139"/>
                  </a:lnTo>
                  <a:lnTo>
                    <a:pt x="529" y="143"/>
                  </a:lnTo>
                  <a:lnTo>
                    <a:pt x="536" y="143"/>
                  </a:lnTo>
                  <a:lnTo>
                    <a:pt x="536" y="147"/>
                  </a:lnTo>
                  <a:lnTo>
                    <a:pt x="543" y="147"/>
                  </a:lnTo>
                  <a:lnTo>
                    <a:pt x="543" y="150"/>
                  </a:lnTo>
                  <a:lnTo>
                    <a:pt x="550" y="150"/>
                  </a:lnTo>
                  <a:lnTo>
                    <a:pt x="550" y="154"/>
                  </a:lnTo>
                  <a:lnTo>
                    <a:pt x="557" y="154"/>
                  </a:lnTo>
                  <a:lnTo>
                    <a:pt x="557" y="158"/>
                  </a:lnTo>
                  <a:lnTo>
                    <a:pt x="564" y="158"/>
                  </a:lnTo>
                  <a:lnTo>
                    <a:pt x="564" y="162"/>
                  </a:lnTo>
                  <a:lnTo>
                    <a:pt x="571" y="162"/>
                  </a:lnTo>
                  <a:lnTo>
                    <a:pt x="571" y="165"/>
                  </a:lnTo>
                  <a:lnTo>
                    <a:pt x="578" y="165"/>
                  </a:lnTo>
                  <a:lnTo>
                    <a:pt x="578" y="167"/>
                  </a:lnTo>
                  <a:lnTo>
                    <a:pt x="584" y="167"/>
                  </a:lnTo>
                  <a:lnTo>
                    <a:pt x="584" y="170"/>
                  </a:lnTo>
                  <a:lnTo>
                    <a:pt x="591" y="170"/>
                  </a:lnTo>
                  <a:lnTo>
                    <a:pt x="591" y="173"/>
                  </a:lnTo>
                  <a:lnTo>
                    <a:pt x="598" y="173"/>
                  </a:lnTo>
                  <a:lnTo>
                    <a:pt x="598" y="175"/>
                  </a:lnTo>
                  <a:lnTo>
                    <a:pt x="605" y="175"/>
                  </a:lnTo>
                  <a:lnTo>
                    <a:pt x="605" y="178"/>
                  </a:lnTo>
                  <a:lnTo>
                    <a:pt x="612" y="178"/>
                  </a:lnTo>
                  <a:lnTo>
                    <a:pt x="612" y="181"/>
                  </a:lnTo>
                  <a:lnTo>
                    <a:pt x="619" y="181"/>
                  </a:lnTo>
                  <a:lnTo>
                    <a:pt x="619" y="183"/>
                  </a:lnTo>
                  <a:lnTo>
                    <a:pt x="626" y="183"/>
                  </a:lnTo>
                  <a:lnTo>
                    <a:pt x="626" y="186"/>
                  </a:lnTo>
                  <a:lnTo>
                    <a:pt x="633" y="186"/>
                  </a:lnTo>
                  <a:lnTo>
                    <a:pt x="633" y="190"/>
                  </a:lnTo>
                  <a:lnTo>
                    <a:pt x="640" y="190"/>
                  </a:lnTo>
                  <a:lnTo>
                    <a:pt x="640" y="192"/>
                  </a:lnTo>
                  <a:lnTo>
                    <a:pt x="647" y="192"/>
                  </a:lnTo>
                  <a:lnTo>
                    <a:pt x="647" y="195"/>
                  </a:lnTo>
                  <a:lnTo>
                    <a:pt x="654" y="195"/>
                  </a:lnTo>
                  <a:lnTo>
                    <a:pt x="654" y="198"/>
                  </a:lnTo>
                  <a:lnTo>
                    <a:pt x="661" y="198"/>
                  </a:lnTo>
                  <a:lnTo>
                    <a:pt x="661" y="199"/>
                  </a:lnTo>
                  <a:lnTo>
                    <a:pt x="668" y="199"/>
                  </a:lnTo>
                  <a:lnTo>
                    <a:pt x="668" y="201"/>
                  </a:lnTo>
                  <a:lnTo>
                    <a:pt x="675" y="201"/>
                  </a:lnTo>
                  <a:lnTo>
                    <a:pt x="675" y="203"/>
                  </a:lnTo>
                  <a:lnTo>
                    <a:pt x="682" y="203"/>
                  </a:lnTo>
                  <a:lnTo>
                    <a:pt x="682" y="206"/>
                  </a:lnTo>
                  <a:lnTo>
                    <a:pt x="689" y="206"/>
                  </a:lnTo>
                  <a:lnTo>
                    <a:pt x="689" y="209"/>
                  </a:lnTo>
                  <a:lnTo>
                    <a:pt x="696" y="209"/>
                  </a:lnTo>
                  <a:lnTo>
                    <a:pt x="696" y="211"/>
                  </a:lnTo>
                  <a:lnTo>
                    <a:pt x="703" y="211"/>
                  </a:lnTo>
                  <a:lnTo>
                    <a:pt x="703" y="214"/>
                  </a:lnTo>
                  <a:lnTo>
                    <a:pt x="710" y="214"/>
                  </a:lnTo>
                  <a:lnTo>
                    <a:pt x="710" y="218"/>
                  </a:lnTo>
                  <a:lnTo>
                    <a:pt x="717" y="218"/>
                  </a:lnTo>
                  <a:lnTo>
                    <a:pt x="717" y="219"/>
                  </a:lnTo>
                  <a:lnTo>
                    <a:pt x="724" y="219"/>
                  </a:lnTo>
                  <a:lnTo>
                    <a:pt x="724" y="223"/>
                  </a:lnTo>
                  <a:lnTo>
                    <a:pt x="731" y="223"/>
                  </a:lnTo>
                  <a:lnTo>
                    <a:pt x="731" y="226"/>
                  </a:lnTo>
                  <a:lnTo>
                    <a:pt x="738" y="226"/>
                  </a:lnTo>
                  <a:lnTo>
                    <a:pt x="738" y="229"/>
                  </a:lnTo>
                  <a:lnTo>
                    <a:pt x="745" y="229"/>
                  </a:lnTo>
                  <a:lnTo>
                    <a:pt x="745" y="232"/>
                  </a:lnTo>
                  <a:lnTo>
                    <a:pt x="751" y="232"/>
                  </a:lnTo>
                  <a:lnTo>
                    <a:pt x="751" y="235"/>
                  </a:lnTo>
                  <a:lnTo>
                    <a:pt x="758" y="235"/>
                  </a:lnTo>
                  <a:lnTo>
                    <a:pt x="758" y="239"/>
                  </a:lnTo>
                  <a:lnTo>
                    <a:pt x="765" y="239"/>
                  </a:lnTo>
                  <a:lnTo>
                    <a:pt x="765" y="242"/>
                  </a:lnTo>
                  <a:lnTo>
                    <a:pt x="772" y="242"/>
                  </a:lnTo>
                  <a:lnTo>
                    <a:pt x="772" y="243"/>
                  </a:lnTo>
                  <a:lnTo>
                    <a:pt x="779" y="243"/>
                  </a:lnTo>
                  <a:lnTo>
                    <a:pt x="779" y="246"/>
                  </a:lnTo>
                  <a:lnTo>
                    <a:pt x="786" y="246"/>
                  </a:lnTo>
                  <a:lnTo>
                    <a:pt x="786" y="250"/>
                  </a:lnTo>
                  <a:lnTo>
                    <a:pt x="793" y="250"/>
                  </a:lnTo>
                  <a:lnTo>
                    <a:pt x="793" y="253"/>
                  </a:lnTo>
                  <a:lnTo>
                    <a:pt x="800" y="253"/>
                  </a:lnTo>
                  <a:lnTo>
                    <a:pt x="800" y="255"/>
                  </a:lnTo>
                  <a:lnTo>
                    <a:pt x="807" y="255"/>
                  </a:lnTo>
                  <a:lnTo>
                    <a:pt x="807" y="258"/>
                  </a:lnTo>
                  <a:lnTo>
                    <a:pt x="814" y="258"/>
                  </a:lnTo>
                  <a:lnTo>
                    <a:pt x="814" y="260"/>
                  </a:lnTo>
                  <a:lnTo>
                    <a:pt x="821" y="260"/>
                  </a:lnTo>
                  <a:lnTo>
                    <a:pt x="821" y="262"/>
                  </a:lnTo>
                  <a:lnTo>
                    <a:pt x="828" y="262"/>
                  </a:lnTo>
                  <a:lnTo>
                    <a:pt x="828" y="266"/>
                  </a:lnTo>
                  <a:lnTo>
                    <a:pt x="835" y="266"/>
                  </a:lnTo>
                  <a:lnTo>
                    <a:pt x="835" y="268"/>
                  </a:lnTo>
                  <a:lnTo>
                    <a:pt x="842" y="268"/>
                  </a:lnTo>
                  <a:lnTo>
                    <a:pt x="842" y="270"/>
                  </a:lnTo>
                  <a:lnTo>
                    <a:pt x="849" y="270"/>
                  </a:lnTo>
                  <a:lnTo>
                    <a:pt x="849" y="273"/>
                  </a:lnTo>
                  <a:lnTo>
                    <a:pt x="856" y="273"/>
                  </a:lnTo>
                  <a:lnTo>
                    <a:pt x="856" y="277"/>
                  </a:lnTo>
                  <a:lnTo>
                    <a:pt x="863" y="277"/>
                  </a:lnTo>
                  <a:lnTo>
                    <a:pt x="863" y="278"/>
                  </a:lnTo>
                  <a:lnTo>
                    <a:pt x="870" y="278"/>
                  </a:lnTo>
                  <a:lnTo>
                    <a:pt x="870" y="280"/>
                  </a:lnTo>
                  <a:lnTo>
                    <a:pt x="877" y="280"/>
                  </a:lnTo>
                  <a:lnTo>
                    <a:pt x="877" y="282"/>
                  </a:lnTo>
                  <a:lnTo>
                    <a:pt x="884" y="282"/>
                  </a:lnTo>
                  <a:lnTo>
                    <a:pt x="884" y="284"/>
                  </a:lnTo>
                  <a:lnTo>
                    <a:pt x="891" y="284"/>
                  </a:lnTo>
                  <a:lnTo>
                    <a:pt x="891" y="287"/>
                  </a:lnTo>
                  <a:lnTo>
                    <a:pt x="898" y="287"/>
                  </a:lnTo>
                  <a:lnTo>
                    <a:pt x="898" y="289"/>
                  </a:lnTo>
                  <a:lnTo>
                    <a:pt x="905" y="289"/>
                  </a:lnTo>
                  <a:lnTo>
                    <a:pt x="905" y="291"/>
                  </a:lnTo>
                  <a:lnTo>
                    <a:pt x="912" y="291"/>
                  </a:lnTo>
                  <a:lnTo>
                    <a:pt x="912" y="293"/>
                  </a:lnTo>
                  <a:lnTo>
                    <a:pt x="918" y="293"/>
                  </a:lnTo>
                  <a:lnTo>
                    <a:pt x="918" y="295"/>
                  </a:lnTo>
                  <a:lnTo>
                    <a:pt x="925" y="295"/>
                  </a:lnTo>
                  <a:lnTo>
                    <a:pt x="925" y="296"/>
                  </a:lnTo>
                  <a:lnTo>
                    <a:pt x="932" y="296"/>
                  </a:lnTo>
                  <a:lnTo>
                    <a:pt x="932" y="297"/>
                  </a:lnTo>
                  <a:lnTo>
                    <a:pt x="939" y="297"/>
                  </a:lnTo>
                  <a:lnTo>
                    <a:pt x="939" y="300"/>
                  </a:lnTo>
                  <a:lnTo>
                    <a:pt x="946" y="300"/>
                  </a:lnTo>
                  <a:lnTo>
                    <a:pt x="946" y="304"/>
                  </a:lnTo>
                  <a:lnTo>
                    <a:pt x="953" y="304"/>
                  </a:lnTo>
                  <a:lnTo>
                    <a:pt x="953" y="305"/>
                  </a:lnTo>
                  <a:lnTo>
                    <a:pt x="960" y="305"/>
                  </a:lnTo>
                  <a:lnTo>
                    <a:pt x="960" y="307"/>
                  </a:lnTo>
                  <a:lnTo>
                    <a:pt x="967" y="307"/>
                  </a:lnTo>
                  <a:lnTo>
                    <a:pt x="967" y="309"/>
                  </a:lnTo>
                  <a:lnTo>
                    <a:pt x="974" y="309"/>
                  </a:lnTo>
                  <a:lnTo>
                    <a:pt x="974" y="310"/>
                  </a:lnTo>
                  <a:lnTo>
                    <a:pt x="981" y="310"/>
                  </a:lnTo>
                  <a:lnTo>
                    <a:pt x="981" y="311"/>
                  </a:lnTo>
                  <a:lnTo>
                    <a:pt x="988" y="311"/>
                  </a:lnTo>
                  <a:lnTo>
                    <a:pt x="988" y="313"/>
                  </a:lnTo>
                  <a:lnTo>
                    <a:pt x="995" y="313"/>
                  </a:lnTo>
                  <a:lnTo>
                    <a:pt x="995" y="316"/>
                  </a:lnTo>
                  <a:lnTo>
                    <a:pt x="1002" y="316"/>
                  </a:lnTo>
                  <a:lnTo>
                    <a:pt x="1002" y="318"/>
                  </a:lnTo>
                  <a:lnTo>
                    <a:pt x="1009" y="318"/>
                  </a:lnTo>
                  <a:lnTo>
                    <a:pt x="1009" y="320"/>
                  </a:lnTo>
                  <a:lnTo>
                    <a:pt x="1016" y="320"/>
                  </a:lnTo>
                  <a:lnTo>
                    <a:pt x="1016" y="322"/>
                  </a:lnTo>
                  <a:lnTo>
                    <a:pt x="1023" y="322"/>
                  </a:lnTo>
                  <a:lnTo>
                    <a:pt x="1023" y="324"/>
                  </a:lnTo>
                  <a:lnTo>
                    <a:pt x="1030" y="324"/>
                  </a:lnTo>
                  <a:lnTo>
                    <a:pt x="1030" y="325"/>
                  </a:lnTo>
                  <a:lnTo>
                    <a:pt x="1037" y="325"/>
                  </a:lnTo>
                  <a:lnTo>
                    <a:pt x="1037" y="327"/>
                  </a:lnTo>
                  <a:lnTo>
                    <a:pt x="1044" y="327"/>
                  </a:lnTo>
                  <a:lnTo>
                    <a:pt x="1044" y="328"/>
                  </a:lnTo>
                  <a:lnTo>
                    <a:pt x="1051" y="328"/>
                  </a:lnTo>
                  <a:lnTo>
                    <a:pt x="1051" y="329"/>
                  </a:lnTo>
                  <a:lnTo>
                    <a:pt x="1058" y="329"/>
                  </a:lnTo>
                  <a:lnTo>
                    <a:pt x="1058" y="331"/>
                  </a:lnTo>
                  <a:lnTo>
                    <a:pt x="1065" y="331"/>
                  </a:lnTo>
                  <a:lnTo>
                    <a:pt x="1065" y="333"/>
                  </a:lnTo>
                  <a:lnTo>
                    <a:pt x="1072" y="333"/>
                  </a:lnTo>
                  <a:lnTo>
                    <a:pt x="1072" y="334"/>
                  </a:lnTo>
                  <a:lnTo>
                    <a:pt x="1078" y="334"/>
                  </a:lnTo>
                  <a:lnTo>
                    <a:pt x="1078" y="336"/>
                  </a:lnTo>
                  <a:lnTo>
                    <a:pt x="1085" y="336"/>
                  </a:lnTo>
                  <a:lnTo>
                    <a:pt x="1085" y="337"/>
                  </a:lnTo>
                  <a:lnTo>
                    <a:pt x="1092" y="337"/>
                  </a:lnTo>
                  <a:lnTo>
                    <a:pt x="1092" y="338"/>
                  </a:lnTo>
                  <a:lnTo>
                    <a:pt x="1099" y="338"/>
                  </a:lnTo>
                  <a:lnTo>
                    <a:pt x="1099" y="341"/>
                  </a:lnTo>
                  <a:lnTo>
                    <a:pt x="1106" y="341"/>
                  </a:lnTo>
                  <a:lnTo>
                    <a:pt x="1106" y="343"/>
                  </a:lnTo>
                  <a:lnTo>
                    <a:pt x="1113" y="343"/>
                  </a:lnTo>
                  <a:lnTo>
                    <a:pt x="1113" y="345"/>
                  </a:lnTo>
                  <a:lnTo>
                    <a:pt x="1120" y="345"/>
                  </a:lnTo>
                  <a:lnTo>
                    <a:pt x="1120" y="348"/>
                  </a:lnTo>
                  <a:lnTo>
                    <a:pt x="1127" y="348"/>
                  </a:lnTo>
                  <a:lnTo>
                    <a:pt x="1127" y="349"/>
                  </a:lnTo>
                  <a:lnTo>
                    <a:pt x="1134" y="349"/>
                  </a:lnTo>
                  <a:lnTo>
                    <a:pt x="1134" y="352"/>
                  </a:lnTo>
                  <a:lnTo>
                    <a:pt x="1141" y="352"/>
                  </a:lnTo>
                  <a:lnTo>
                    <a:pt x="1141" y="353"/>
                  </a:lnTo>
                  <a:lnTo>
                    <a:pt x="1148" y="353"/>
                  </a:lnTo>
                  <a:lnTo>
                    <a:pt x="1148" y="356"/>
                  </a:lnTo>
                  <a:lnTo>
                    <a:pt x="1155" y="356"/>
                  </a:lnTo>
                  <a:lnTo>
                    <a:pt x="1155" y="358"/>
                  </a:lnTo>
                  <a:lnTo>
                    <a:pt x="1162" y="358"/>
                  </a:lnTo>
                  <a:lnTo>
                    <a:pt x="1162" y="359"/>
                  </a:lnTo>
                  <a:lnTo>
                    <a:pt x="1169" y="359"/>
                  </a:lnTo>
                  <a:lnTo>
                    <a:pt x="1169" y="359"/>
                  </a:lnTo>
                  <a:lnTo>
                    <a:pt x="1176" y="359"/>
                  </a:lnTo>
                  <a:lnTo>
                    <a:pt x="1176" y="361"/>
                  </a:lnTo>
                  <a:lnTo>
                    <a:pt x="1183" y="361"/>
                  </a:lnTo>
                  <a:lnTo>
                    <a:pt x="1183" y="362"/>
                  </a:lnTo>
                  <a:lnTo>
                    <a:pt x="1190" y="362"/>
                  </a:lnTo>
                  <a:lnTo>
                    <a:pt x="1190" y="364"/>
                  </a:lnTo>
                  <a:lnTo>
                    <a:pt x="1197" y="364"/>
                  </a:lnTo>
                  <a:lnTo>
                    <a:pt x="1197" y="365"/>
                  </a:lnTo>
                  <a:lnTo>
                    <a:pt x="1204" y="365"/>
                  </a:lnTo>
                  <a:lnTo>
                    <a:pt x="1204" y="367"/>
                  </a:lnTo>
                  <a:lnTo>
                    <a:pt x="1211" y="367"/>
                  </a:lnTo>
                  <a:lnTo>
                    <a:pt x="1211" y="367"/>
                  </a:lnTo>
                  <a:lnTo>
                    <a:pt x="1218" y="367"/>
                  </a:lnTo>
                  <a:lnTo>
                    <a:pt x="1218" y="370"/>
                  </a:lnTo>
                  <a:lnTo>
                    <a:pt x="1225" y="370"/>
                  </a:lnTo>
                  <a:lnTo>
                    <a:pt x="1225" y="371"/>
                  </a:lnTo>
                  <a:lnTo>
                    <a:pt x="1232" y="371"/>
                  </a:lnTo>
                  <a:lnTo>
                    <a:pt x="1232" y="373"/>
                  </a:lnTo>
                  <a:lnTo>
                    <a:pt x="1239" y="373"/>
                  </a:lnTo>
                  <a:lnTo>
                    <a:pt x="1239" y="374"/>
                  </a:lnTo>
                  <a:lnTo>
                    <a:pt x="1245" y="374"/>
                  </a:lnTo>
                  <a:lnTo>
                    <a:pt x="1245" y="375"/>
                  </a:lnTo>
                  <a:lnTo>
                    <a:pt x="1252" y="375"/>
                  </a:lnTo>
                  <a:lnTo>
                    <a:pt x="1252" y="377"/>
                  </a:lnTo>
                  <a:lnTo>
                    <a:pt x="1259" y="377"/>
                  </a:lnTo>
                  <a:lnTo>
                    <a:pt x="1259" y="377"/>
                  </a:lnTo>
                  <a:lnTo>
                    <a:pt x="1266" y="377"/>
                  </a:lnTo>
                  <a:lnTo>
                    <a:pt x="1266" y="379"/>
                  </a:lnTo>
                  <a:lnTo>
                    <a:pt x="1273" y="379"/>
                  </a:lnTo>
                  <a:lnTo>
                    <a:pt x="1273" y="380"/>
                  </a:lnTo>
                  <a:lnTo>
                    <a:pt x="1280" y="380"/>
                  </a:lnTo>
                  <a:lnTo>
                    <a:pt x="1280" y="382"/>
                  </a:lnTo>
                  <a:lnTo>
                    <a:pt x="1287" y="382"/>
                  </a:lnTo>
                  <a:lnTo>
                    <a:pt x="1287" y="383"/>
                  </a:lnTo>
                  <a:lnTo>
                    <a:pt x="1294" y="383"/>
                  </a:lnTo>
                  <a:lnTo>
                    <a:pt x="1294" y="384"/>
                  </a:lnTo>
                  <a:lnTo>
                    <a:pt x="1301" y="384"/>
                  </a:lnTo>
                  <a:lnTo>
                    <a:pt x="1301" y="385"/>
                  </a:lnTo>
                  <a:lnTo>
                    <a:pt x="1308" y="385"/>
                  </a:lnTo>
                  <a:lnTo>
                    <a:pt x="1308" y="386"/>
                  </a:lnTo>
                  <a:lnTo>
                    <a:pt x="1315" y="386"/>
                  </a:lnTo>
                  <a:lnTo>
                    <a:pt x="1315" y="387"/>
                  </a:lnTo>
                  <a:lnTo>
                    <a:pt x="1322" y="387"/>
                  </a:lnTo>
                  <a:lnTo>
                    <a:pt x="1322" y="389"/>
                  </a:lnTo>
                  <a:lnTo>
                    <a:pt x="1329" y="389"/>
                  </a:lnTo>
                  <a:lnTo>
                    <a:pt x="1329" y="390"/>
                  </a:lnTo>
                  <a:lnTo>
                    <a:pt x="1336" y="390"/>
                  </a:lnTo>
                  <a:lnTo>
                    <a:pt x="1336" y="391"/>
                  </a:lnTo>
                  <a:lnTo>
                    <a:pt x="1343" y="391"/>
                  </a:lnTo>
                  <a:lnTo>
                    <a:pt x="1343" y="392"/>
                  </a:lnTo>
                  <a:lnTo>
                    <a:pt x="1350" y="392"/>
                  </a:lnTo>
                  <a:lnTo>
                    <a:pt x="1350" y="393"/>
                  </a:lnTo>
                  <a:lnTo>
                    <a:pt x="1357" y="393"/>
                  </a:lnTo>
                  <a:lnTo>
                    <a:pt x="1357" y="394"/>
                  </a:lnTo>
                  <a:lnTo>
                    <a:pt x="1364" y="394"/>
                  </a:lnTo>
                  <a:lnTo>
                    <a:pt x="1364" y="395"/>
                  </a:lnTo>
                  <a:lnTo>
                    <a:pt x="1371" y="395"/>
                  </a:lnTo>
                  <a:lnTo>
                    <a:pt x="1371" y="396"/>
                  </a:lnTo>
                  <a:lnTo>
                    <a:pt x="1378" y="396"/>
                  </a:lnTo>
                  <a:lnTo>
                    <a:pt x="1378" y="397"/>
                  </a:lnTo>
                  <a:lnTo>
                    <a:pt x="1385" y="397"/>
                  </a:lnTo>
                  <a:lnTo>
                    <a:pt x="1385" y="398"/>
                  </a:lnTo>
                  <a:lnTo>
                    <a:pt x="1392" y="398"/>
                  </a:lnTo>
                  <a:lnTo>
                    <a:pt x="1392" y="398"/>
                  </a:lnTo>
                </a:path>
              </a:pathLst>
            </a:custGeom>
            <a:noFill/>
            <a:ln w="13">
              <a:solidFill>
                <a:srgbClr val="1A47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743" y="1274"/>
              <a:ext cx="4604" cy="1317"/>
            </a:xfrm>
            <a:custGeom>
              <a:avLst/>
              <a:gdLst>
                <a:gd name="T0" fmla="*/ 0 w 1392"/>
                <a:gd name="T1" fmla="*/ 0 h 398"/>
                <a:gd name="T2" fmla="*/ 97 w 1392"/>
                <a:gd name="T3" fmla="*/ 1 h 398"/>
                <a:gd name="T4" fmla="*/ 160 w 1392"/>
                <a:gd name="T5" fmla="*/ 1 h 398"/>
                <a:gd name="T6" fmla="*/ 188 w 1392"/>
                <a:gd name="T7" fmla="*/ 2 h 398"/>
                <a:gd name="T8" fmla="*/ 237 w 1392"/>
                <a:gd name="T9" fmla="*/ 3 h 398"/>
                <a:gd name="T10" fmla="*/ 258 w 1392"/>
                <a:gd name="T11" fmla="*/ 5 h 398"/>
                <a:gd name="T12" fmla="*/ 278 w 1392"/>
                <a:gd name="T13" fmla="*/ 8 h 398"/>
                <a:gd name="T14" fmla="*/ 299 w 1392"/>
                <a:gd name="T15" fmla="*/ 12 h 398"/>
                <a:gd name="T16" fmla="*/ 320 w 1392"/>
                <a:gd name="T17" fmla="*/ 19 h 398"/>
                <a:gd name="T18" fmla="*/ 341 w 1392"/>
                <a:gd name="T19" fmla="*/ 24 h 398"/>
                <a:gd name="T20" fmla="*/ 362 w 1392"/>
                <a:gd name="T21" fmla="*/ 33 h 398"/>
                <a:gd name="T22" fmla="*/ 383 w 1392"/>
                <a:gd name="T23" fmla="*/ 46 h 398"/>
                <a:gd name="T24" fmla="*/ 404 w 1392"/>
                <a:gd name="T25" fmla="*/ 60 h 398"/>
                <a:gd name="T26" fmla="*/ 424 w 1392"/>
                <a:gd name="T27" fmla="*/ 71 h 398"/>
                <a:gd name="T28" fmla="*/ 445 w 1392"/>
                <a:gd name="T29" fmla="*/ 85 h 398"/>
                <a:gd name="T30" fmla="*/ 466 w 1392"/>
                <a:gd name="T31" fmla="*/ 98 h 398"/>
                <a:gd name="T32" fmla="*/ 487 w 1392"/>
                <a:gd name="T33" fmla="*/ 109 h 398"/>
                <a:gd name="T34" fmla="*/ 508 w 1392"/>
                <a:gd name="T35" fmla="*/ 123 h 398"/>
                <a:gd name="T36" fmla="*/ 529 w 1392"/>
                <a:gd name="T37" fmla="*/ 129 h 398"/>
                <a:gd name="T38" fmla="*/ 550 w 1392"/>
                <a:gd name="T39" fmla="*/ 139 h 398"/>
                <a:gd name="T40" fmla="*/ 571 w 1392"/>
                <a:gd name="T41" fmla="*/ 149 h 398"/>
                <a:gd name="T42" fmla="*/ 591 w 1392"/>
                <a:gd name="T43" fmla="*/ 161 h 398"/>
                <a:gd name="T44" fmla="*/ 612 w 1392"/>
                <a:gd name="T45" fmla="*/ 172 h 398"/>
                <a:gd name="T46" fmla="*/ 633 w 1392"/>
                <a:gd name="T47" fmla="*/ 182 h 398"/>
                <a:gd name="T48" fmla="*/ 654 w 1392"/>
                <a:gd name="T49" fmla="*/ 192 h 398"/>
                <a:gd name="T50" fmla="*/ 675 w 1392"/>
                <a:gd name="T51" fmla="*/ 201 h 398"/>
                <a:gd name="T52" fmla="*/ 696 w 1392"/>
                <a:gd name="T53" fmla="*/ 211 h 398"/>
                <a:gd name="T54" fmla="*/ 717 w 1392"/>
                <a:gd name="T55" fmla="*/ 218 h 398"/>
                <a:gd name="T56" fmla="*/ 738 w 1392"/>
                <a:gd name="T57" fmla="*/ 226 h 398"/>
                <a:gd name="T58" fmla="*/ 758 w 1392"/>
                <a:gd name="T59" fmla="*/ 235 h 398"/>
                <a:gd name="T60" fmla="*/ 779 w 1392"/>
                <a:gd name="T61" fmla="*/ 245 h 398"/>
                <a:gd name="T62" fmla="*/ 800 w 1392"/>
                <a:gd name="T63" fmla="*/ 250 h 398"/>
                <a:gd name="T64" fmla="*/ 821 w 1392"/>
                <a:gd name="T65" fmla="*/ 256 h 398"/>
                <a:gd name="T66" fmla="*/ 842 w 1392"/>
                <a:gd name="T67" fmla="*/ 263 h 398"/>
                <a:gd name="T68" fmla="*/ 863 w 1392"/>
                <a:gd name="T69" fmla="*/ 269 h 398"/>
                <a:gd name="T70" fmla="*/ 884 w 1392"/>
                <a:gd name="T71" fmla="*/ 277 h 398"/>
                <a:gd name="T72" fmla="*/ 905 w 1392"/>
                <a:gd name="T73" fmla="*/ 285 h 398"/>
                <a:gd name="T74" fmla="*/ 925 w 1392"/>
                <a:gd name="T75" fmla="*/ 290 h 398"/>
                <a:gd name="T76" fmla="*/ 946 w 1392"/>
                <a:gd name="T77" fmla="*/ 298 h 398"/>
                <a:gd name="T78" fmla="*/ 967 w 1392"/>
                <a:gd name="T79" fmla="*/ 303 h 398"/>
                <a:gd name="T80" fmla="*/ 988 w 1392"/>
                <a:gd name="T81" fmla="*/ 309 h 398"/>
                <a:gd name="T82" fmla="*/ 1009 w 1392"/>
                <a:gd name="T83" fmla="*/ 317 h 398"/>
                <a:gd name="T84" fmla="*/ 1030 w 1392"/>
                <a:gd name="T85" fmla="*/ 323 h 398"/>
                <a:gd name="T86" fmla="*/ 1051 w 1392"/>
                <a:gd name="T87" fmla="*/ 329 h 398"/>
                <a:gd name="T88" fmla="*/ 1072 w 1392"/>
                <a:gd name="T89" fmla="*/ 334 h 398"/>
                <a:gd name="T90" fmla="*/ 1092 w 1392"/>
                <a:gd name="T91" fmla="*/ 339 h 398"/>
                <a:gd name="T92" fmla="*/ 1113 w 1392"/>
                <a:gd name="T93" fmla="*/ 345 h 398"/>
                <a:gd name="T94" fmla="*/ 1134 w 1392"/>
                <a:gd name="T95" fmla="*/ 349 h 398"/>
                <a:gd name="T96" fmla="*/ 1155 w 1392"/>
                <a:gd name="T97" fmla="*/ 355 h 398"/>
                <a:gd name="T98" fmla="*/ 1176 w 1392"/>
                <a:gd name="T99" fmla="*/ 359 h 398"/>
                <a:gd name="T100" fmla="*/ 1197 w 1392"/>
                <a:gd name="T101" fmla="*/ 361 h 398"/>
                <a:gd name="T102" fmla="*/ 1218 w 1392"/>
                <a:gd name="T103" fmla="*/ 367 h 398"/>
                <a:gd name="T104" fmla="*/ 1239 w 1392"/>
                <a:gd name="T105" fmla="*/ 371 h 398"/>
                <a:gd name="T106" fmla="*/ 1259 w 1392"/>
                <a:gd name="T107" fmla="*/ 374 h 398"/>
                <a:gd name="T108" fmla="*/ 1280 w 1392"/>
                <a:gd name="T109" fmla="*/ 378 h 398"/>
                <a:gd name="T110" fmla="*/ 1301 w 1392"/>
                <a:gd name="T111" fmla="*/ 383 h 398"/>
                <a:gd name="T112" fmla="*/ 1322 w 1392"/>
                <a:gd name="T113" fmla="*/ 387 h 398"/>
                <a:gd name="T114" fmla="*/ 1343 w 1392"/>
                <a:gd name="T115" fmla="*/ 390 h 398"/>
                <a:gd name="T116" fmla="*/ 1364 w 1392"/>
                <a:gd name="T117" fmla="*/ 394 h 398"/>
                <a:gd name="T118" fmla="*/ 1385 w 1392"/>
                <a:gd name="T119" fmla="*/ 39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92" h="39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35" y="1"/>
                  </a:lnTo>
                  <a:lnTo>
                    <a:pt x="97" y="1"/>
                  </a:lnTo>
                  <a:lnTo>
                    <a:pt x="97" y="1"/>
                  </a:lnTo>
                  <a:lnTo>
                    <a:pt x="111" y="1"/>
                  </a:lnTo>
                  <a:lnTo>
                    <a:pt x="111" y="1"/>
                  </a:lnTo>
                  <a:lnTo>
                    <a:pt x="153" y="1"/>
                  </a:lnTo>
                  <a:lnTo>
                    <a:pt x="153" y="1"/>
                  </a:lnTo>
                  <a:lnTo>
                    <a:pt x="160" y="1"/>
                  </a:lnTo>
                  <a:lnTo>
                    <a:pt x="160" y="2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74" y="2"/>
                  </a:lnTo>
                  <a:lnTo>
                    <a:pt x="174" y="2"/>
                  </a:lnTo>
                  <a:lnTo>
                    <a:pt x="188" y="2"/>
                  </a:lnTo>
                  <a:lnTo>
                    <a:pt x="188" y="2"/>
                  </a:lnTo>
                  <a:lnTo>
                    <a:pt x="209" y="2"/>
                  </a:lnTo>
                  <a:lnTo>
                    <a:pt x="209" y="3"/>
                  </a:lnTo>
                  <a:lnTo>
                    <a:pt x="230" y="3"/>
                  </a:lnTo>
                  <a:lnTo>
                    <a:pt x="230" y="3"/>
                  </a:lnTo>
                  <a:lnTo>
                    <a:pt x="237" y="3"/>
                  </a:lnTo>
                  <a:lnTo>
                    <a:pt x="237" y="4"/>
                  </a:lnTo>
                  <a:lnTo>
                    <a:pt x="244" y="4"/>
                  </a:lnTo>
                  <a:lnTo>
                    <a:pt x="244" y="4"/>
                  </a:lnTo>
                  <a:lnTo>
                    <a:pt x="251" y="4"/>
                  </a:lnTo>
                  <a:lnTo>
                    <a:pt x="251" y="5"/>
                  </a:lnTo>
                  <a:lnTo>
                    <a:pt x="258" y="5"/>
                  </a:lnTo>
                  <a:lnTo>
                    <a:pt x="258" y="6"/>
                  </a:lnTo>
                  <a:lnTo>
                    <a:pt x="264" y="6"/>
                  </a:lnTo>
                  <a:lnTo>
                    <a:pt x="264" y="6"/>
                  </a:lnTo>
                  <a:lnTo>
                    <a:pt x="271" y="6"/>
                  </a:lnTo>
                  <a:lnTo>
                    <a:pt x="271" y="8"/>
                  </a:lnTo>
                  <a:lnTo>
                    <a:pt x="278" y="8"/>
                  </a:lnTo>
                  <a:lnTo>
                    <a:pt x="278" y="8"/>
                  </a:lnTo>
                  <a:lnTo>
                    <a:pt x="285" y="8"/>
                  </a:lnTo>
                  <a:lnTo>
                    <a:pt x="285" y="9"/>
                  </a:lnTo>
                  <a:lnTo>
                    <a:pt x="292" y="9"/>
                  </a:lnTo>
                  <a:lnTo>
                    <a:pt x="292" y="12"/>
                  </a:lnTo>
                  <a:lnTo>
                    <a:pt x="299" y="12"/>
                  </a:lnTo>
                  <a:lnTo>
                    <a:pt x="299" y="15"/>
                  </a:lnTo>
                  <a:lnTo>
                    <a:pt x="306" y="15"/>
                  </a:lnTo>
                  <a:lnTo>
                    <a:pt x="306" y="17"/>
                  </a:lnTo>
                  <a:lnTo>
                    <a:pt x="313" y="17"/>
                  </a:lnTo>
                  <a:lnTo>
                    <a:pt x="313" y="19"/>
                  </a:lnTo>
                  <a:lnTo>
                    <a:pt x="320" y="19"/>
                  </a:lnTo>
                  <a:lnTo>
                    <a:pt x="320" y="20"/>
                  </a:lnTo>
                  <a:lnTo>
                    <a:pt x="327" y="20"/>
                  </a:lnTo>
                  <a:lnTo>
                    <a:pt x="327" y="22"/>
                  </a:lnTo>
                  <a:lnTo>
                    <a:pt x="334" y="22"/>
                  </a:lnTo>
                  <a:lnTo>
                    <a:pt x="334" y="24"/>
                  </a:lnTo>
                  <a:lnTo>
                    <a:pt x="341" y="24"/>
                  </a:lnTo>
                  <a:lnTo>
                    <a:pt x="341" y="26"/>
                  </a:lnTo>
                  <a:lnTo>
                    <a:pt x="348" y="26"/>
                  </a:lnTo>
                  <a:lnTo>
                    <a:pt x="348" y="30"/>
                  </a:lnTo>
                  <a:lnTo>
                    <a:pt x="355" y="30"/>
                  </a:lnTo>
                  <a:lnTo>
                    <a:pt x="355" y="33"/>
                  </a:lnTo>
                  <a:lnTo>
                    <a:pt x="362" y="33"/>
                  </a:lnTo>
                  <a:lnTo>
                    <a:pt x="362" y="39"/>
                  </a:lnTo>
                  <a:lnTo>
                    <a:pt x="369" y="39"/>
                  </a:lnTo>
                  <a:lnTo>
                    <a:pt x="369" y="42"/>
                  </a:lnTo>
                  <a:lnTo>
                    <a:pt x="376" y="42"/>
                  </a:lnTo>
                  <a:lnTo>
                    <a:pt x="376" y="46"/>
                  </a:lnTo>
                  <a:lnTo>
                    <a:pt x="383" y="46"/>
                  </a:lnTo>
                  <a:lnTo>
                    <a:pt x="383" y="51"/>
                  </a:lnTo>
                  <a:lnTo>
                    <a:pt x="390" y="51"/>
                  </a:lnTo>
                  <a:lnTo>
                    <a:pt x="390" y="55"/>
                  </a:lnTo>
                  <a:lnTo>
                    <a:pt x="397" y="55"/>
                  </a:lnTo>
                  <a:lnTo>
                    <a:pt x="397" y="60"/>
                  </a:lnTo>
                  <a:lnTo>
                    <a:pt x="404" y="60"/>
                  </a:lnTo>
                  <a:lnTo>
                    <a:pt x="404" y="64"/>
                  </a:lnTo>
                  <a:lnTo>
                    <a:pt x="411" y="64"/>
                  </a:lnTo>
                  <a:lnTo>
                    <a:pt x="411" y="68"/>
                  </a:lnTo>
                  <a:lnTo>
                    <a:pt x="418" y="68"/>
                  </a:lnTo>
                  <a:lnTo>
                    <a:pt x="418" y="71"/>
                  </a:lnTo>
                  <a:lnTo>
                    <a:pt x="424" y="71"/>
                  </a:lnTo>
                  <a:lnTo>
                    <a:pt x="424" y="77"/>
                  </a:lnTo>
                  <a:lnTo>
                    <a:pt x="431" y="77"/>
                  </a:lnTo>
                  <a:lnTo>
                    <a:pt x="431" y="80"/>
                  </a:lnTo>
                  <a:lnTo>
                    <a:pt x="438" y="80"/>
                  </a:lnTo>
                  <a:lnTo>
                    <a:pt x="438" y="85"/>
                  </a:lnTo>
                  <a:lnTo>
                    <a:pt x="445" y="85"/>
                  </a:lnTo>
                  <a:lnTo>
                    <a:pt x="445" y="90"/>
                  </a:lnTo>
                  <a:lnTo>
                    <a:pt x="452" y="90"/>
                  </a:lnTo>
                  <a:lnTo>
                    <a:pt x="452" y="95"/>
                  </a:lnTo>
                  <a:lnTo>
                    <a:pt x="459" y="95"/>
                  </a:lnTo>
                  <a:lnTo>
                    <a:pt x="459" y="98"/>
                  </a:lnTo>
                  <a:lnTo>
                    <a:pt x="466" y="98"/>
                  </a:lnTo>
                  <a:lnTo>
                    <a:pt x="466" y="102"/>
                  </a:lnTo>
                  <a:lnTo>
                    <a:pt x="473" y="102"/>
                  </a:lnTo>
                  <a:lnTo>
                    <a:pt x="473" y="106"/>
                  </a:lnTo>
                  <a:lnTo>
                    <a:pt x="480" y="106"/>
                  </a:lnTo>
                  <a:lnTo>
                    <a:pt x="480" y="109"/>
                  </a:lnTo>
                  <a:lnTo>
                    <a:pt x="487" y="109"/>
                  </a:lnTo>
                  <a:lnTo>
                    <a:pt x="487" y="114"/>
                  </a:lnTo>
                  <a:lnTo>
                    <a:pt x="494" y="114"/>
                  </a:lnTo>
                  <a:lnTo>
                    <a:pt x="494" y="119"/>
                  </a:lnTo>
                  <a:lnTo>
                    <a:pt x="501" y="119"/>
                  </a:lnTo>
                  <a:lnTo>
                    <a:pt x="501" y="123"/>
                  </a:lnTo>
                  <a:lnTo>
                    <a:pt x="508" y="123"/>
                  </a:lnTo>
                  <a:lnTo>
                    <a:pt x="508" y="125"/>
                  </a:lnTo>
                  <a:lnTo>
                    <a:pt x="515" y="125"/>
                  </a:lnTo>
                  <a:lnTo>
                    <a:pt x="515" y="127"/>
                  </a:lnTo>
                  <a:lnTo>
                    <a:pt x="522" y="127"/>
                  </a:lnTo>
                  <a:lnTo>
                    <a:pt x="522" y="129"/>
                  </a:lnTo>
                  <a:lnTo>
                    <a:pt x="529" y="129"/>
                  </a:lnTo>
                  <a:lnTo>
                    <a:pt x="529" y="134"/>
                  </a:lnTo>
                  <a:lnTo>
                    <a:pt x="536" y="134"/>
                  </a:lnTo>
                  <a:lnTo>
                    <a:pt x="536" y="137"/>
                  </a:lnTo>
                  <a:lnTo>
                    <a:pt x="543" y="137"/>
                  </a:lnTo>
                  <a:lnTo>
                    <a:pt x="543" y="139"/>
                  </a:lnTo>
                  <a:lnTo>
                    <a:pt x="550" y="139"/>
                  </a:lnTo>
                  <a:lnTo>
                    <a:pt x="550" y="142"/>
                  </a:lnTo>
                  <a:lnTo>
                    <a:pt x="557" y="142"/>
                  </a:lnTo>
                  <a:lnTo>
                    <a:pt x="557" y="145"/>
                  </a:lnTo>
                  <a:lnTo>
                    <a:pt x="564" y="145"/>
                  </a:lnTo>
                  <a:lnTo>
                    <a:pt x="564" y="149"/>
                  </a:lnTo>
                  <a:lnTo>
                    <a:pt x="571" y="149"/>
                  </a:lnTo>
                  <a:lnTo>
                    <a:pt x="571" y="153"/>
                  </a:lnTo>
                  <a:lnTo>
                    <a:pt x="578" y="153"/>
                  </a:lnTo>
                  <a:lnTo>
                    <a:pt x="578" y="156"/>
                  </a:lnTo>
                  <a:lnTo>
                    <a:pt x="584" y="156"/>
                  </a:lnTo>
                  <a:lnTo>
                    <a:pt x="584" y="161"/>
                  </a:lnTo>
                  <a:lnTo>
                    <a:pt x="591" y="161"/>
                  </a:lnTo>
                  <a:lnTo>
                    <a:pt x="591" y="164"/>
                  </a:lnTo>
                  <a:lnTo>
                    <a:pt x="598" y="164"/>
                  </a:lnTo>
                  <a:lnTo>
                    <a:pt x="598" y="169"/>
                  </a:lnTo>
                  <a:lnTo>
                    <a:pt x="605" y="169"/>
                  </a:lnTo>
                  <a:lnTo>
                    <a:pt x="605" y="172"/>
                  </a:lnTo>
                  <a:lnTo>
                    <a:pt x="612" y="172"/>
                  </a:lnTo>
                  <a:lnTo>
                    <a:pt x="612" y="174"/>
                  </a:lnTo>
                  <a:lnTo>
                    <a:pt x="619" y="174"/>
                  </a:lnTo>
                  <a:lnTo>
                    <a:pt x="619" y="178"/>
                  </a:lnTo>
                  <a:lnTo>
                    <a:pt x="626" y="178"/>
                  </a:lnTo>
                  <a:lnTo>
                    <a:pt x="626" y="182"/>
                  </a:lnTo>
                  <a:lnTo>
                    <a:pt x="633" y="182"/>
                  </a:lnTo>
                  <a:lnTo>
                    <a:pt x="633" y="184"/>
                  </a:lnTo>
                  <a:lnTo>
                    <a:pt x="640" y="184"/>
                  </a:lnTo>
                  <a:lnTo>
                    <a:pt x="640" y="189"/>
                  </a:lnTo>
                  <a:lnTo>
                    <a:pt x="647" y="189"/>
                  </a:lnTo>
                  <a:lnTo>
                    <a:pt x="647" y="192"/>
                  </a:lnTo>
                  <a:lnTo>
                    <a:pt x="654" y="192"/>
                  </a:lnTo>
                  <a:lnTo>
                    <a:pt x="654" y="194"/>
                  </a:lnTo>
                  <a:lnTo>
                    <a:pt x="661" y="194"/>
                  </a:lnTo>
                  <a:lnTo>
                    <a:pt x="661" y="197"/>
                  </a:lnTo>
                  <a:lnTo>
                    <a:pt x="668" y="197"/>
                  </a:lnTo>
                  <a:lnTo>
                    <a:pt x="668" y="201"/>
                  </a:lnTo>
                  <a:lnTo>
                    <a:pt x="675" y="201"/>
                  </a:lnTo>
                  <a:lnTo>
                    <a:pt x="675" y="205"/>
                  </a:lnTo>
                  <a:lnTo>
                    <a:pt x="682" y="205"/>
                  </a:lnTo>
                  <a:lnTo>
                    <a:pt x="682" y="208"/>
                  </a:lnTo>
                  <a:lnTo>
                    <a:pt x="689" y="208"/>
                  </a:lnTo>
                  <a:lnTo>
                    <a:pt x="689" y="211"/>
                  </a:lnTo>
                  <a:lnTo>
                    <a:pt x="696" y="211"/>
                  </a:lnTo>
                  <a:lnTo>
                    <a:pt x="696" y="213"/>
                  </a:lnTo>
                  <a:lnTo>
                    <a:pt x="703" y="213"/>
                  </a:lnTo>
                  <a:lnTo>
                    <a:pt x="703" y="216"/>
                  </a:lnTo>
                  <a:lnTo>
                    <a:pt x="710" y="216"/>
                  </a:lnTo>
                  <a:lnTo>
                    <a:pt x="710" y="218"/>
                  </a:lnTo>
                  <a:lnTo>
                    <a:pt x="717" y="218"/>
                  </a:lnTo>
                  <a:lnTo>
                    <a:pt x="717" y="221"/>
                  </a:lnTo>
                  <a:lnTo>
                    <a:pt x="724" y="221"/>
                  </a:lnTo>
                  <a:lnTo>
                    <a:pt x="724" y="223"/>
                  </a:lnTo>
                  <a:lnTo>
                    <a:pt x="731" y="223"/>
                  </a:lnTo>
                  <a:lnTo>
                    <a:pt x="731" y="226"/>
                  </a:lnTo>
                  <a:lnTo>
                    <a:pt x="738" y="226"/>
                  </a:lnTo>
                  <a:lnTo>
                    <a:pt x="738" y="229"/>
                  </a:lnTo>
                  <a:lnTo>
                    <a:pt x="745" y="229"/>
                  </a:lnTo>
                  <a:lnTo>
                    <a:pt x="745" y="232"/>
                  </a:lnTo>
                  <a:lnTo>
                    <a:pt x="751" y="232"/>
                  </a:lnTo>
                  <a:lnTo>
                    <a:pt x="751" y="235"/>
                  </a:lnTo>
                  <a:lnTo>
                    <a:pt x="758" y="235"/>
                  </a:lnTo>
                  <a:lnTo>
                    <a:pt x="758" y="239"/>
                  </a:lnTo>
                  <a:lnTo>
                    <a:pt x="765" y="239"/>
                  </a:lnTo>
                  <a:lnTo>
                    <a:pt x="765" y="241"/>
                  </a:lnTo>
                  <a:lnTo>
                    <a:pt x="772" y="241"/>
                  </a:lnTo>
                  <a:lnTo>
                    <a:pt x="772" y="245"/>
                  </a:lnTo>
                  <a:lnTo>
                    <a:pt x="779" y="245"/>
                  </a:lnTo>
                  <a:lnTo>
                    <a:pt x="779" y="247"/>
                  </a:lnTo>
                  <a:lnTo>
                    <a:pt x="786" y="247"/>
                  </a:lnTo>
                  <a:lnTo>
                    <a:pt x="786" y="248"/>
                  </a:lnTo>
                  <a:lnTo>
                    <a:pt x="793" y="248"/>
                  </a:lnTo>
                  <a:lnTo>
                    <a:pt x="793" y="250"/>
                  </a:lnTo>
                  <a:lnTo>
                    <a:pt x="800" y="250"/>
                  </a:lnTo>
                  <a:lnTo>
                    <a:pt x="800" y="252"/>
                  </a:lnTo>
                  <a:lnTo>
                    <a:pt x="807" y="252"/>
                  </a:lnTo>
                  <a:lnTo>
                    <a:pt x="807" y="255"/>
                  </a:lnTo>
                  <a:lnTo>
                    <a:pt x="814" y="255"/>
                  </a:lnTo>
                  <a:lnTo>
                    <a:pt x="814" y="256"/>
                  </a:lnTo>
                  <a:lnTo>
                    <a:pt x="821" y="256"/>
                  </a:lnTo>
                  <a:lnTo>
                    <a:pt x="821" y="258"/>
                  </a:lnTo>
                  <a:lnTo>
                    <a:pt x="828" y="258"/>
                  </a:lnTo>
                  <a:lnTo>
                    <a:pt x="828" y="261"/>
                  </a:lnTo>
                  <a:lnTo>
                    <a:pt x="835" y="261"/>
                  </a:lnTo>
                  <a:lnTo>
                    <a:pt x="835" y="263"/>
                  </a:lnTo>
                  <a:lnTo>
                    <a:pt x="842" y="263"/>
                  </a:lnTo>
                  <a:lnTo>
                    <a:pt x="842" y="265"/>
                  </a:lnTo>
                  <a:lnTo>
                    <a:pt x="849" y="265"/>
                  </a:lnTo>
                  <a:lnTo>
                    <a:pt x="849" y="266"/>
                  </a:lnTo>
                  <a:lnTo>
                    <a:pt x="856" y="266"/>
                  </a:lnTo>
                  <a:lnTo>
                    <a:pt x="856" y="269"/>
                  </a:lnTo>
                  <a:lnTo>
                    <a:pt x="863" y="269"/>
                  </a:lnTo>
                  <a:lnTo>
                    <a:pt x="863" y="272"/>
                  </a:lnTo>
                  <a:lnTo>
                    <a:pt x="870" y="272"/>
                  </a:lnTo>
                  <a:lnTo>
                    <a:pt x="870" y="274"/>
                  </a:lnTo>
                  <a:lnTo>
                    <a:pt x="877" y="274"/>
                  </a:lnTo>
                  <a:lnTo>
                    <a:pt x="877" y="277"/>
                  </a:lnTo>
                  <a:lnTo>
                    <a:pt x="884" y="277"/>
                  </a:lnTo>
                  <a:lnTo>
                    <a:pt x="884" y="279"/>
                  </a:lnTo>
                  <a:lnTo>
                    <a:pt x="891" y="279"/>
                  </a:lnTo>
                  <a:lnTo>
                    <a:pt x="891" y="282"/>
                  </a:lnTo>
                  <a:lnTo>
                    <a:pt x="898" y="282"/>
                  </a:lnTo>
                  <a:lnTo>
                    <a:pt x="898" y="285"/>
                  </a:lnTo>
                  <a:lnTo>
                    <a:pt x="905" y="285"/>
                  </a:lnTo>
                  <a:lnTo>
                    <a:pt x="905" y="286"/>
                  </a:lnTo>
                  <a:lnTo>
                    <a:pt x="912" y="286"/>
                  </a:lnTo>
                  <a:lnTo>
                    <a:pt x="912" y="288"/>
                  </a:lnTo>
                  <a:lnTo>
                    <a:pt x="918" y="288"/>
                  </a:lnTo>
                  <a:lnTo>
                    <a:pt x="918" y="290"/>
                  </a:lnTo>
                  <a:lnTo>
                    <a:pt x="925" y="290"/>
                  </a:lnTo>
                  <a:lnTo>
                    <a:pt x="925" y="293"/>
                  </a:lnTo>
                  <a:lnTo>
                    <a:pt x="932" y="293"/>
                  </a:lnTo>
                  <a:lnTo>
                    <a:pt x="932" y="295"/>
                  </a:lnTo>
                  <a:lnTo>
                    <a:pt x="939" y="295"/>
                  </a:lnTo>
                  <a:lnTo>
                    <a:pt x="939" y="298"/>
                  </a:lnTo>
                  <a:lnTo>
                    <a:pt x="946" y="298"/>
                  </a:lnTo>
                  <a:lnTo>
                    <a:pt x="946" y="298"/>
                  </a:lnTo>
                  <a:lnTo>
                    <a:pt x="953" y="298"/>
                  </a:lnTo>
                  <a:lnTo>
                    <a:pt x="953" y="300"/>
                  </a:lnTo>
                  <a:lnTo>
                    <a:pt x="960" y="300"/>
                  </a:lnTo>
                  <a:lnTo>
                    <a:pt x="960" y="303"/>
                  </a:lnTo>
                  <a:lnTo>
                    <a:pt x="967" y="303"/>
                  </a:lnTo>
                  <a:lnTo>
                    <a:pt x="967" y="305"/>
                  </a:lnTo>
                  <a:lnTo>
                    <a:pt x="974" y="305"/>
                  </a:lnTo>
                  <a:lnTo>
                    <a:pt x="974" y="307"/>
                  </a:lnTo>
                  <a:lnTo>
                    <a:pt x="981" y="307"/>
                  </a:lnTo>
                  <a:lnTo>
                    <a:pt x="981" y="309"/>
                  </a:lnTo>
                  <a:lnTo>
                    <a:pt x="988" y="309"/>
                  </a:lnTo>
                  <a:lnTo>
                    <a:pt x="988" y="311"/>
                  </a:lnTo>
                  <a:lnTo>
                    <a:pt x="995" y="311"/>
                  </a:lnTo>
                  <a:lnTo>
                    <a:pt x="995" y="313"/>
                  </a:lnTo>
                  <a:lnTo>
                    <a:pt x="1002" y="313"/>
                  </a:lnTo>
                  <a:lnTo>
                    <a:pt x="1002" y="317"/>
                  </a:lnTo>
                  <a:lnTo>
                    <a:pt x="1009" y="317"/>
                  </a:lnTo>
                  <a:lnTo>
                    <a:pt x="1009" y="319"/>
                  </a:lnTo>
                  <a:lnTo>
                    <a:pt x="1016" y="319"/>
                  </a:lnTo>
                  <a:lnTo>
                    <a:pt x="1016" y="321"/>
                  </a:lnTo>
                  <a:lnTo>
                    <a:pt x="1023" y="321"/>
                  </a:lnTo>
                  <a:lnTo>
                    <a:pt x="1023" y="323"/>
                  </a:lnTo>
                  <a:lnTo>
                    <a:pt x="1030" y="323"/>
                  </a:lnTo>
                  <a:lnTo>
                    <a:pt x="1030" y="326"/>
                  </a:lnTo>
                  <a:lnTo>
                    <a:pt x="1037" y="326"/>
                  </a:lnTo>
                  <a:lnTo>
                    <a:pt x="1037" y="329"/>
                  </a:lnTo>
                  <a:lnTo>
                    <a:pt x="1044" y="329"/>
                  </a:lnTo>
                  <a:lnTo>
                    <a:pt x="1044" y="329"/>
                  </a:lnTo>
                  <a:lnTo>
                    <a:pt x="1051" y="329"/>
                  </a:lnTo>
                  <a:lnTo>
                    <a:pt x="1051" y="331"/>
                  </a:lnTo>
                  <a:lnTo>
                    <a:pt x="1058" y="331"/>
                  </a:lnTo>
                  <a:lnTo>
                    <a:pt x="1058" y="334"/>
                  </a:lnTo>
                  <a:lnTo>
                    <a:pt x="1065" y="334"/>
                  </a:lnTo>
                  <a:lnTo>
                    <a:pt x="1065" y="334"/>
                  </a:lnTo>
                  <a:lnTo>
                    <a:pt x="1072" y="334"/>
                  </a:lnTo>
                  <a:lnTo>
                    <a:pt x="1072" y="336"/>
                  </a:lnTo>
                  <a:lnTo>
                    <a:pt x="1078" y="336"/>
                  </a:lnTo>
                  <a:lnTo>
                    <a:pt x="1078" y="337"/>
                  </a:lnTo>
                  <a:lnTo>
                    <a:pt x="1085" y="337"/>
                  </a:lnTo>
                  <a:lnTo>
                    <a:pt x="1085" y="339"/>
                  </a:lnTo>
                  <a:lnTo>
                    <a:pt x="1092" y="339"/>
                  </a:lnTo>
                  <a:lnTo>
                    <a:pt x="1092" y="340"/>
                  </a:lnTo>
                  <a:lnTo>
                    <a:pt x="1099" y="340"/>
                  </a:lnTo>
                  <a:lnTo>
                    <a:pt x="1099" y="342"/>
                  </a:lnTo>
                  <a:lnTo>
                    <a:pt x="1106" y="342"/>
                  </a:lnTo>
                  <a:lnTo>
                    <a:pt x="1106" y="345"/>
                  </a:lnTo>
                  <a:lnTo>
                    <a:pt x="1113" y="345"/>
                  </a:lnTo>
                  <a:lnTo>
                    <a:pt x="1113" y="346"/>
                  </a:lnTo>
                  <a:lnTo>
                    <a:pt x="1120" y="346"/>
                  </a:lnTo>
                  <a:lnTo>
                    <a:pt x="1120" y="348"/>
                  </a:lnTo>
                  <a:lnTo>
                    <a:pt x="1127" y="348"/>
                  </a:lnTo>
                  <a:lnTo>
                    <a:pt x="1127" y="349"/>
                  </a:lnTo>
                  <a:lnTo>
                    <a:pt x="1134" y="349"/>
                  </a:lnTo>
                  <a:lnTo>
                    <a:pt x="1134" y="351"/>
                  </a:lnTo>
                  <a:lnTo>
                    <a:pt x="1141" y="351"/>
                  </a:lnTo>
                  <a:lnTo>
                    <a:pt x="1141" y="353"/>
                  </a:lnTo>
                  <a:lnTo>
                    <a:pt x="1148" y="353"/>
                  </a:lnTo>
                  <a:lnTo>
                    <a:pt x="1148" y="355"/>
                  </a:lnTo>
                  <a:lnTo>
                    <a:pt x="1155" y="355"/>
                  </a:lnTo>
                  <a:lnTo>
                    <a:pt x="1155" y="356"/>
                  </a:lnTo>
                  <a:lnTo>
                    <a:pt x="1162" y="356"/>
                  </a:lnTo>
                  <a:lnTo>
                    <a:pt x="1162" y="357"/>
                  </a:lnTo>
                  <a:lnTo>
                    <a:pt x="1169" y="357"/>
                  </a:lnTo>
                  <a:lnTo>
                    <a:pt x="1169" y="359"/>
                  </a:lnTo>
                  <a:lnTo>
                    <a:pt x="1176" y="359"/>
                  </a:lnTo>
                  <a:lnTo>
                    <a:pt x="1176" y="360"/>
                  </a:lnTo>
                  <a:lnTo>
                    <a:pt x="1183" y="360"/>
                  </a:lnTo>
                  <a:lnTo>
                    <a:pt x="1183" y="361"/>
                  </a:lnTo>
                  <a:lnTo>
                    <a:pt x="1190" y="361"/>
                  </a:lnTo>
                  <a:lnTo>
                    <a:pt x="1190" y="361"/>
                  </a:lnTo>
                  <a:lnTo>
                    <a:pt x="1197" y="361"/>
                  </a:lnTo>
                  <a:lnTo>
                    <a:pt x="1197" y="363"/>
                  </a:lnTo>
                  <a:lnTo>
                    <a:pt x="1204" y="363"/>
                  </a:lnTo>
                  <a:lnTo>
                    <a:pt x="1204" y="363"/>
                  </a:lnTo>
                  <a:lnTo>
                    <a:pt x="1211" y="363"/>
                  </a:lnTo>
                  <a:lnTo>
                    <a:pt x="1211" y="367"/>
                  </a:lnTo>
                  <a:lnTo>
                    <a:pt x="1218" y="367"/>
                  </a:lnTo>
                  <a:lnTo>
                    <a:pt x="1218" y="368"/>
                  </a:lnTo>
                  <a:lnTo>
                    <a:pt x="1225" y="368"/>
                  </a:lnTo>
                  <a:lnTo>
                    <a:pt x="1225" y="369"/>
                  </a:lnTo>
                  <a:lnTo>
                    <a:pt x="1232" y="369"/>
                  </a:lnTo>
                  <a:lnTo>
                    <a:pt x="1232" y="371"/>
                  </a:lnTo>
                  <a:lnTo>
                    <a:pt x="1239" y="371"/>
                  </a:lnTo>
                  <a:lnTo>
                    <a:pt x="1239" y="372"/>
                  </a:lnTo>
                  <a:lnTo>
                    <a:pt x="1245" y="372"/>
                  </a:lnTo>
                  <a:lnTo>
                    <a:pt x="1245" y="373"/>
                  </a:lnTo>
                  <a:lnTo>
                    <a:pt x="1252" y="373"/>
                  </a:lnTo>
                  <a:lnTo>
                    <a:pt x="1252" y="374"/>
                  </a:lnTo>
                  <a:lnTo>
                    <a:pt x="1259" y="374"/>
                  </a:lnTo>
                  <a:lnTo>
                    <a:pt x="1259" y="375"/>
                  </a:lnTo>
                  <a:lnTo>
                    <a:pt x="1266" y="375"/>
                  </a:lnTo>
                  <a:lnTo>
                    <a:pt x="1266" y="377"/>
                  </a:lnTo>
                  <a:lnTo>
                    <a:pt x="1273" y="377"/>
                  </a:lnTo>
                  <a:lnTo>
                    <a:pt x="1273" y="378"/>
                  </a:lnTo>
                  <a:lnTo>
                    <a:pt x="1280" y="378"/>
                  </a:lnTo>
                  <a:lnTo>
                    <a:pt x="1280" y="380"/>
                  </a:lnTo>
                  <a:lnTo>
                    <a:pt x="1287" y="380"/>
                  </a:lnTo>
                  <a:lnTo>
                    <a:pt x="1287" y="381"/>
                  </a:lnTo>
                  <a:lnTo>
                    <a:pt x="1294" y="381"/>
                  </a:lnTo>
                  <a:lnTo>
                    <a:pt x="1294" y="383"/>
                  </a:lnTo>
                  <a:lnTo>
                    <a:pt x="1301" y="383"/>
                  </a:lnTo>
                  <a:lnTo>
                    <a:pt x="1301" y="384"/>
                  </a:lnTo>
                  <a:lnTo>
                    <a:pt x="1308" y="384"/>
                  </a:lnTo>
                  <a:lnTo>
                    <a:pt x="1308" y="385"/>
                  </a:lnTo>
                  <a:lnTo>
                    <a:pt x="1315" y="385"/>
                  </a:lnTo>
                  <a:lnTo>
                    <a:pt x="1315" y="387"/>
                  </a:lnTo>
                  <a:lnTo>
                    <a:pt x="1322" y="387"/>
                  </a:lnTo>
                  <a:lnTo>
                    <a:pt x="1322" y="389"/>
                  </a:lnTo>
                  <a:lnTo>
                    <a:pt x="1329" y="389"/>
                  </a:lnTo>
                  <a:lnTo>
                    <a:pt x="1329" y="389"/>
                  </a:lnTo>
                  <a:lnTo>
                    <a:pt x="1336" y="389"/>
                  </a:lnTo>
                  <a:lnTo>
                    <a:pt x="1336" y="390"/>
                  </a:lnTo>
                  <a:lnTo>
                    <a:pt x="1343" y="390"/>
                  </a:lnTo>
                  <a:lnTo>
                    <a:pt x="1343" y="392"/>
                  </a:lnTo>
                  <a:lnTo>
                    <a:pt x="1350" y="392"/>
                  </a:lnTo>
                  <a:lnTo>
                    <a:pt x="1350" y="393"/>
                  </a:lnTo>
                  <a:lnTo>
                    <a:pt x="1357" y="393"/>
                  </a:lnTo>
                  <a:lnTo>
                    <a:pt x="1357" y="394"/>
                  </a:lnTo>
                  <a:lnTo>
                    <a:pt x="1364" y="394"/>
                  </a:lnTo>
                  <a:lnTo>
                    <a:pt x="1364" y="395"/>
                  </a:lnTo>
                  <a:lnTo>
                    <a:pt x="1371" y="395"/>
                  </a:lnTo>
                  <a:lnTo>
                    <a:pt x="1371" y="396"/>
                  </a:lnTo>
                  <a:lnTo>
                    <a:pt x="1378" y="396"/>
                  </a:lnTo>
                  <a:lnTo>
                    <a:pt x="1378" y="397"/>
                  </a:lnTo>
                  <a:lnTo>
                    <a:pt x="1385" y="397"/>
                  </a:lnTo>
                  <a:lnTo>
                    <a:pt x="1385" y="398"/>
                  </a:lnTo>
                  <a:lnTo>
                    <a:pt x="1392" y="398"/>
                  </a:lnTo>
                  <a:lnTo>
                    <a:pt x="1392" y="398"/>
                  </a:lnTo>
                </a:path>
              </a:pathLst>
            </a:custGeom>
            <a:noFill/>
            <a:ln w="13">
              <a:solidFill>
                <a:srgbClr val="9035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743" y="1274"/>
              <a:ext cx="4604" cy="1280"/>
            </a:xfrm>
            <a:custGeom>
              <a:avLst/>
              <a:gdLst>
                <a:gd name="T0" fmla="*/ 0 w 1392"/>
                <a:gd name="T1" fmla="*/ 0 h 387"/>
                <a:gd name="T2" fmla="*/ 146 w 1392"/>
                <a:gd name="T3" fmla="*/ 1 h 387"/>
                <a:gd name="T4" fmla="*/ 216 w 1392"/>
                <a:gd name="T5" fmla="*/ 1 h 387"/>
                <a:gd name="T6" fmla="*/ 244 w 1392"/>
                <a:gd name="T7" fmla="*/ 2 h 387"/>
                <a:gd name="T8" fmla="*/ 264 w 1392"/>
                <a:gd name="T9" fmla="*/ 4 h 387"/>
                <a:gd name="T10" fmla="*/ 285 w 1392"/>
                <a:gd name="T11" fmla="*/ 6 h 387"/>
                <a:gd name="T12" fmla="*/ 306 w 1392"/>
                <a:gd name="T13" fmla="*/ 11 h 387"/>
                <a:gd name="T14" fmla="*/ 327 w 1392"/>
                <a:gd name="T15" fmla="*/ 15 h 387"/>
                <a:gd name="T16" fmla="*/ 348 w 1392"/>
                <a:gd name="T17" fmla="*/ 22 h 387"/>
                <a:gd name="T18" fmla="*/ 369 w 1392"/>
                <a:gd name="T19" fmla="*/ 32 h 387"/>
                <a:gd name="T20" fmla="*/ 390 w 1392"/>
                <a:gd name="T21" fmla="*/ 43 h 387"/>
                <a:gd name="T22" fmla="*/ 411 w 1392"/>
                <a:gd name="T23" fmla="*/ 55 h 387"/>
                <a:gd name="T24" fmla="*/ 431 w 1392"/>
                <a:gd name="T25" fmla="*/ 66 h 387"/>
                <a:gd name="T26" fmla="*/ 452 w 1392"/>
                <a:gd name="T27" fmla="*/ 75 h 387"/>
                <a:gd name="T28" fmla="*/ 473 w 1392"/>
                <a:gd name="T29" fmla="*/ 83 h 387"/>
                <a:gd name="T30" fmla="*/ 494 w 1392"/>
                <a:gd name="T31" fmla="*/ 97 h 387"/>
                <a:gd name="T32" fmla="*/ 515 w 1392"/>
                <a:gd name="T33" fmla="*/ 107 h 387"/>
                <a:gd name="T34" fmla="*/ 536 w 1392"/>
                <a:gd name="T35" fmla="*/ 116 h 387"/>
                <a:gd name="T36" fmla="*/ 557 w 1392"/>
                <a:gd name="T37" fmla="*/ 124 h 387"/>
                <a:gd name="T38" fmla="*/ 578 w 1392"/>
                <a:gd name="T39" fmla="*/ 135 h 387"/>
                <a:gd name="T40" fmla="*/ 598 w 1392"/>
                <a:gd name="T41" fmla="*/ 146 h 387"/>
                <a:gd name="T42" fmla="*/ 619 w 1392"/>
                <a:gd name="T43" fmla="*/ 156 h 387"/>
                <a:gd name="T44" fmla="*/ 640 w 1392"/>
                <a:gd name="T45" fmla="*/ 162 h 387"/>
                <a:gd name="T46" fmla="*/ 661 w 1392"/>
                <a:gd name="T47" fmla="*/ 169 h 387"/>
                <a:gd name="T48" fmla="*/ 682 w 1392"/>
                <a:gd name="T49" fmla="*/ 178 h 387"/>
                <a:gd name="T50" fmla="*/ 703 w 1392"/>
                <a:gd name="T51" fmla="*/ 186 h 387"/>
                <a:gd name="T52" fmla="*/ 724 w 1392"/>
                <a:gd name="T53" fmla="*/ 196 h 387"/>
                <a:gd name="T54" fmla="*/ 745 w 1392"/>
                <a:gd name="T55" fmla="*/ 203 h 387"/>
                <a:gd name="T56" fmla="*/ 765 w 1392"/>
                <a:gd name="T57" fmla="*/ 211 h 387"/>
                <a:gd name="T58" fmla="*/ 786 w 1392"/>
                <a:gd name="T59" fmla="*/ 221 h 387"/>
                <a:gd name="T60" fmla="*/ 807 w 1392"/>
                <a:gd name="T61" fmla="*/ 228 h 387"/>
                <a:gd name="T62" fmla="*/ 828 w 1392"/>
                <a:gd name="T63" fmla="*/ 235 h 387"/>
                <a:gd name="T64" fmla="*/ 849 w 1392"/>
                <a:gd name="T65" fmla="*/ 243 h 387"/>
                <a:gd name="T66" fmla="*/ 870 w 1392"/>
                <a:gd name="T67" fmla="*/ 252 h 387"/>
                <a:gd name="T68" fmla="*/ 891 w 1392"/>
                <a:gd name="T69" fmla="*/ 258 h 387"/>
                <a:gd name="T70" fmla="*/ 912 w 1392"/>
                <a:gd name="T71" fmla="*/ 265 h 387"/>
                <a:gd name="T72" fmla="*/ 932 w 1392"/>
                <a:gd name="T73" fmla="*/ 269 h 387"/>
                <a:gd name="T74" fmla="*/ 953 w 1392"/>
                <a:gd name="T75" fmla="*/ 276 h 387"/>
                <a:gd name="T76" fmla="*/ 974 w 1392"/>
                <a:gd name="T77" fmla="*/ 282 h 387"/>
                <a:gd name="T78" fmla="*/ 995 w 1392"/>
                <a:gd name="T79" fmla="*/ 290 h 387"/>
                <a:gd name="T80" fmla="*/ 1016 w 1392"/>
                <a:gd name="T81" fmla="*/ 297 h 387"/>
                <a:gd name="T82" fmla="*/ 1037 w 1392"/>
                <a:gd name="T83" fmla="*/ 302 h 387"/>
                <a:gd name="T84" fmla="*/ 1058 w 1392"/>
                <a:gd name="T85" fmla="*/ 309 h 387"/>
                <a:gd name="T86" fmla="*/ 1078 w 1392"/>
                <a:gd name="T87" fmla="*/ 315 h 387"/>
                <a:gd name="T88" fmla="*/ 1099 w 1392"/>
                <a:gd name="T89" fmla="*/ 319 h 387"/>
                <a:gd name="T90" fmla="*/ 1120 w 1392"/>
                <a:gd name="T91" fmla="*/ 323 h 387"/>
                <a:gd name="T92" fmla="*/ 1141 w 1392"/>
                <a:gd name="T93" fmla="*/ 329 h 387"/>
                <a:gd name="T94" fmla="*/ 1162 w 1392"/>
                <a:gd name="T95" fmla="*/ 335 h 387"/>
                <a:gd name="T96" fmla="*/ 1183 w 1392"/>
                <a:gd name="T97" fmla="*/ 341 h 387"/>
                <a:gd name="T98" fmla="*/ 1204 w 1392"/>
                <a:gd name="T99" fmla="*/ 349 h 387"/>
                <a:gd name="T100" fmla="*/ 1225 w 1392"/>
                <a:gd name="T101" fmla="*/ 352 h 387"/>
                <a:gd name="T102" fmla="*/ 1245 w 1392"/>
                <a:gd name="T103" fmla="*/ 356 h 387"/>
                <a:gd name="T104" fmla="*/ 1266 w 1392"/>
                <a:gd name="T105" fmla="*/ 361 h 387"/>
                <a:gd name="T106" fmla="*/ 1287 w 1392"/>
                <a:gd name="T107" fmla="*/ 365 h 387"/>
                <a:gd name="T108" fmla="*/ 1308 w 1392"/>
                <a:gd name="T109" fmla="*/ 369 h 387"/>
                <a:gd name="T110" fmla="*/ 1329 w 1392"/>
                <a:gd name="T111" fmla="*/ 375 h 387"/>
                <a:gd name="T112" fmla="*/ 1350 w 1392"/>
                <a:gd name="T113" fmla="*/ 379 h 387"/>
                <a:gd name="T114" fmla="*/ 1371 w 1392"/>
                <a:gd name="T115" fmla="*/ 383 h 387"/>
                <a:gd name="T116" fmla="*/ 1392 w 1392"/>
                <a:gd name="T117" fmla="*/ 38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92" h="38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2" y="0"/>
                  </a:lnTo>
                  <a:lnTo>
                    <a:pt x="132" y="1"/>
                  </a:lnTo>
                  <a:lnTo>
                    <a:pt x="146" y="1"/>
                  </a:lnTo>
                  <a:lnTo>
                    <a:pt x="146" y="1"/>
                  </a:lnTo>
                  <a:lnTo>
                    <a:pt x="174" y="1"/>
                  </a:lnTo>
                  <a:lnTo>
                    <a:pt x="174" y="1"/>
                  </a:lnTo>
                  <a:lnTo>
                    <a:pt x="181" y="1"/>
                  </a:lnTo>
                  <a:lnTo>
                    <a:pt x="181" y="1"/>
                  </a:lnTo>
                  <a:lnTo>
                    <a:pt x="216" y="1"/>
                  </a:lnTo>
                  <a:lnTo>
                    <a:pt x="216" y="2"/>
                  </a:lnTo>
                  <a:lnTo>
                    <a:pt x="230" y="2"/>
                  </a:lnTo>
                  <a:lnTo>
                    <a:pt x="230" y="2"/>
                  </a:lnTo>
                  <a:lnTo>
                    <a:pt x="237" y="2"/>
                  </a:lnTo>
                  <a:lnTo>
                    <a:pt x="237" y="2"/>
                  </a:lnTo>
                  <a:lnTo>
                    <a:pt x="244" y="2"/>
                  </a:lnTo>
                  <a:lnTo>
                    <a:pt x="244" y="3"/>
                  </a:lnTo>
                  <a:lnTo>
                    <a:pt x="251" y="3"/>
                  </a:lnTo>
                  <a:lnTo>
                    <a:pt x="251" y="3"/>
                  </a:lnTo>
                  <a:lnTo>
                    <a:pt x="258" y="3"/>
                  </a:lnTo>
                  <a:lnTo>
                    <a:pt x="258" y="4"/>
                  </a:lnTo>
                  <a:lnTo>
                    <a:pt x="264" y="4"/>
                  </a:lnTo>
                  <a:lnTo>
                    <a:pt x="264" y="5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78" y="5"/>
                  </a:lnTo>
                  <a:lnTo>
                    <a:pt x="278" y="6"/>
                  </a:lnTo>
                  <a:lnTo>
                    <a:pt x="285" y="6"/>
                  </a:lnTo>
                  <a:lnTo>
                    <a:pt x="285" y="7"/>
                  </a:lnTo>
                  <a:lnTo>
                    <a:pt x="292" y="7"/>
                  </a:lnTo>
                  <a:lnTo>
                    <a:pt x="292" y="9"/>
                  </a:lnTo>
                  <a:lnTo>
                    <a:pt x="299" y="9"/>
                  </a:lnTo>
                  <a:lnTo>
                    <a:pt x="299" y="11"/>
                  </a:lnTo>
                  <a:lnTo>
                    <a:pt x="306" y="11"/>
                  </a:lnTo>
                  <a:lnTo>
                    <a:pt x="306" y="12"/>
                  </a:lnTo>
                  <a:lnTo>
                    <a:pt x="313" y="12"/>
                  </a:lnTo>
                  <a:lnTo>
                    <a:pt x="313" y="13"/>
                  </a:lnTo>
                  <a:lnTo>
                    <a:pt x="320" y="13"/>
                  </a:lnTo>
                  <a:lnTo>
                    <a:pt x="320" y="15"/>
                  </a:lnTo>
                  <a:lnTo>
                    <a:pt x="327" y="15"/>
                  </a:lnTo>
                  <a:lnTo>
                    <a:pt x="327" y="18"/>
                  </a:lnTo>
                  <a:lnTo>
                    <a:pt x="334" y="18"/>
                  </a:lnTo>
                  <a:lnTo>
                    <a:pt x="334" y="19"/>
                  </a:lnTo>
                  <a:lnTo>
                    <a:pt x="341" y="19"/>
                  </a:lnTo>
                  <a:lnTo>
                    <a:pt x="341" y="22"/>
                  </a:lnTo>
                  <a:lnTo>
                    <a:pt x="348" y="22"/>
                  </a:lnTo>
                  <a:lnTo>
                    <a:pt x="348" y="25"/>
                  </a:lnTo>
                  <a:lnTo>
                    <a:pt x="355" y="25"/>
                  </a:lnTo>
                  <a:lnTo>
                    <a:pt x="355" y="27"/>
                  </a:lnTo>
                  <a:lnTo>
                    <a:pt x="362" y="27"/>
                  </a:lnTo>
                  <a:lnTo>
                    <a:pt x="362" y="32"/>
                  </a:lnTo>
                  <a:lnTo>
                    <a:pt x="369" y="32"/>
                  </a:lnTo>
                  <a:lnTo>
                    <a:pt x="369" y="35"/>
                  </a:lnTo>
                  <a:lnTo>
                    <a:pt x="376" y="35"/>
                  </a:lnTo>
                  <a:lnTo>
                    <a:pt x="376" y="39"/>
                  </a:lnTo>
                  <a:lnTo>
                    <a:pt x="383" y="39"/>
                  </a:lnTo>
                  <a:lnTo>
                    <a:pt x="383" y="43"/>
                  </a:lnTo>
                  <a:lnTo>
                    <a:pt x="390" y="43"/>
                  </a:lnTo>
                  <a:lnTo>
                    <a:pt x="390" y="46"/>
                  </a:lnTo>
                  <a:lnTo>
                    <a:pt x="397" y="46"/>
                  </a:lnTo>
                  <a:lnTo>
                    <a:pt x="397" y="51"/>
                  </a:lnTo>
                  <a:lnTo>
                    <a:pt x="404" y="51"/>
                  </a:lnTo>
                  <a:lnTo>
                    <a:pt x="404" y="55"/>
                  </a:lnTo>
                  <a:lnTo>
                    <a:pt x="411" y="55"/>
                  </a:lnTo>
                  <a:lnTo>
                    <a:pt x="411" y="60"/>
                  </a:lnTo>
                  <a:lnTo>
                    <a:pt x="418" y="60"/>
                  </a:lnTo>
                  <a:lnTo>
                    <a:pt x="418" y="63"/>
                  </a:lnTo>
                  <a:lnTo>
                    <a:pt x="424" y="63"/>
                  </a:lnTo>
                  <a:lnTo>
                    <a:pt x="424" y="66"/>
                  </a:lnTo>
                  <a:lnTo>
                    <a:pt x="431" y="66"/>
                  </a:lnTo>
                  <a:lnTo>
                    <a:pt x="431" y="69"/>
                  </a:lnTo>
                  <a:lnTo>
                    <a:pt x="438" y="69"/>
                  </a:lnTo>
                  <a:lnTo>
                    <a:pt x="438" y="72"/>
                  </a:lnTo>
                  <a:lnTo>
                    <a:pt x="445" y="72"/>
                  </a:lnTo>
                  <a:lnTo>
                    <a:pt x="445" y="75"/>
                  </a:lnTo>
                  <a:lnTo>
                    <a:pt x="452" y="75"/>
                  </a:lnTo>
                  <a:lnTo>
                    <a:pt x="452" y="78"/>
                  </a:lnTo>
                  <a:lnTo>
                    <a:pt x="459" y="78"/>
                  </a:lnTo>
                  <a:lnTo>
                    <a:pt x="459" y="81"/>
                  </a:lnTo>
                  <a:lnTo>
                    <a:pt x="466" y="81"/>
                  </a:lnTo>
                  <a:lnTo>
                    <a:pt x="466" y="83"/>
                  </a:lnTo>
                  <a:lnTo>
                    <a:pt x="473" y="83"/>
                  </a:lnTo>
                  <a:lnTo>
                    <a:pt x="473" y="88"/>
                  </a:lnTo>
                  <a:lnTo>
                    <a:pt x="480" y="88"/>
                  </a:lnTo>
                  <a:lnTo>
                    <a:pt x="480" y="92"/>
                  </a:lnTo>
                  <a:lnTo>
                    <a:pt x="487" y="92"/>
                  </a:lnTo>
                  <a:lnTo>
                    <a:pt x="487" y="97"/>
                  </a:lnTo>
                  <a:lnTo>
                    <a:pt x="494" y="97"/>
                  </a:lnTo>
                  <a:lnTo>
                    <a:pt x="494" y="101"/>
                  </a:lnTo>
                  <a:lnTo>
                    <a:pt x="501" y="101"/>
                  </a:lnTo>
                  <a:lnTo>
                    <a:pt x="501" y="103"/>
                  </a:lnTo>
                  <a:lnTo>
                    <a:pt x="508" y="103"/>
                  </a:lnTo>
                  <a:lnTo>
                    <a:pt x="508" y="107"/>
                  </a:lnTo>
                  <a:lnTo>
                    <a:pt x="515" y="107"/>
                  </a:lnTo>
                  <a:lnTo>
                    <a:pt x="515" y="109"/>
                  </a:lnTo>
                  <a:lnTo>
                    <a:pt x="522" y="109"/>
                  </a:lnTo>
                  <a:lnTo>
                    <a:pt x="522" y="113"/>
                  </a:lnTo>
                  <a:lnTo>
                    <a:pt x="529" y="113"/>
                  </a:lnTo>
                  <a:lnTo>
                    <a:pt x="529" y="116"/>
                  </a:lnTo>
                  <a:lnTo>
                    <a:pt x="536" y="116"/>
                  </a:lnTo>
                  <a:lnTo>
                    <a:pt x="536" y="118"/>
                  </a:lnTo>
                  <a:lnTo>
                    <a:pt x="543" y="118"/>
                  </a:lnTo>
                  <a:lnTo>
                    <a:pt x="543" y="122"/>
                  </a:lnTo>
                  <a:lnTo>
                    <a:pt x="550" y="122"/>
                  </a:lnTo>
                  <a:lnTo>
                    <a:pt x="550" y="124"/>
                  </a:lnTo>
                  <a:lnTo>
                    <a:pt x="557" y="124"/>
                  </a:lnTo>
                  <a:lnTo>
                    <a:pt x="557" y="127"/>
                  </a:lnTo>
                  <a:lnTo>
                    <a:pt x="564" y="127"/>
                  </a:lnTo>
                  <a:lnTo>
                    <a:pt x="564" y="131"/>
                  </a:lnTo>
                  <a:lnTo>
                    <a:pt x="571" y="131"/>
                  </a:lnTo>
                  <a:lnTo>
                    <a:pt x="571" y="135"/>
                  </a:lnTo>
                  <a:lnTo>
                    <a:pt x="578" y="135"/>
                  </a:lnTo>
                  <a:lnTo>
                    <a:pt x="578" y="139"/>
                  </a:lnTo>
                  <a:lnTo>
                    <a:pt x="584" y="139"/>
                  </a:lnTo>
                  <a:lnTo>
                    <a:pt x="584" y="141"/>
                  </a:lnTo>
                  <a:lnTo>
                    <a:pt x="591" y="141"/>
                  </a:lnTo>
                  <a:lnTo>
                    <a:pt x="591" y="146"/>
                  </a:lnTo>
                  <a:lnTo>
                    <a:pt x="598" y="146"/>
                  </a:lnTo>
                  <a:lnTo>
                    <a:pt x="598" y="148"/>
                  </a:lnTo>
                  <a:lnTo>
                    <a:pt x="605" y="148"/>
                  </a:lnTo>
                  <a:lnTo>
                    <a:pt x="605" y="152"/>
                  </a:lnTo>
                  <a:lnTo>
                    <a:pt x="612" y="152"/>
                  </a:lnTo>
                  <a:lnTo>
                    <a:pt x="612" y="156"/>
                  </a:lnTo>
                  <a:lnTo>
                    <a:pt x="619" y="156"/>
                  </a:lnTo>
                  <a:lnTo>
                    <a:pt x="619" y="158"/>
                  </a:lnTo>
                  <a:lnTo>
                    <a:pt x="626" y="158"/>
                  </a:lnTo>
                  <a:lnTo>
                    <a:pt x="626" y="160"/>
                  </a:lnTo>
                  <a:lnTo>
                    <a:pt x="633" y="160"/>
                  </a:lnTo>
                  <a:lnTo>
                    <a:pt x="633" y="162"/>
                  </a:lnTo>
                  <a:lnTo>
                    <a:pt x="640" y="162"/>
                  </a:lnTo>
                  <a:lnTo>
                    <a:pt x="640" y="165"/>
                  </a:lnTo>
                  <a:lnTo>
                    <a:pt x="647" y="165"/>
                  </a:lnTo>
                  <a:lnTo>
                    <a:pt x="647" y="166"/>
                  </a:lnTo>
                  <a:lnTo>
                    <a:pt x="654" y="166"/>
                  </a:lnTo>
                  <a:lnTo>
                    <a:pt x="654" y="169"/>
                  </a:lnTo>
                  <a:lnTo>
                    <a:pt x="661" y="169"/>
                  </a:lnTo>
                  <a:lnTo>
                    <a:pt x="661" y="171"/>
                  </a:lnTo>
                  <a:lnTo>
                    <a:pt x="668" y="171"/>
                  </a:lnTo>
                  <a:lnTo>
                    <a:pt x="668" y="175"/>
                  </a:lnTo>
                  <a:lnTo>
                    <a:pt x="675" y="175"/>
                  </a:lnTo>
                  <a:lnTo>
                    <a:pt x="675" y="178"/>
                  </a:lnTo>
                  <a:lnTo>
                    <a:pt x="682" y="178"/>
                  </a:lnTo>
                  <a:lnTo>
                    <a:pt x="682" y="181"/>
                  </a:lnTo>
                  <a:lnTo>
                    <a:pt x="689" y="181"/>
                  </a:lnTo>
                  <a:lnTo>
                    <a:pt x="689" y="184"/>
                  </a:lnTo>
                  <a:lnTo>
                    <a:pt x="696" y="184"/>
                  </a:lnTo>
                  <a:lnTo>
                    <a:pt x="696" y="186"/>
                  </a:lnTo>
                  <a:lnTo>
                    <a:pt x="703" y="186"/>
                  </a:lnTo>
                  <a:lnTo>
                    <a:pt x="703" y="189"/>
                  </a:lnTo>
                  <a:lnTo>
                    <a:pt x="710" y="189"/>
                  </a:lnTo>
                  <a:lnTo>
                    <a:pt x="710" y="192"/>
                  </a:lnTo>
                  <a:lnTo>
                    <a:pt x="717" y="192"/>
                  </a:lnTo>
                  <a:lnTo>
                    <a:pt x="717" y="196"/>
                  </a:lnTo>
                  <a:lnTo>
                    <a:pt x="724" y="196"/>
                  </a:lnTo>
                  <a:lnTo>
                    <a:pt x="724" y="199"/>
                  </a:lnTo>
                  <a:lnTo>
                    <a:pt x="731" y="199"/>
                  </a:lnTo>
                  <a:lnTo>
                    <a:pt x="731" y="200"/>
                  </a:lnTo>
                  <a:lnTo>
                    <a:pt x="738" y="200"/>
                  </a:lnTo>
                  <a:lnTo>
                    <a:pt x="738" y="203"/>
                  </a:lnTo>
                  <a:lnTo>
                    <a:pt x="745" y="203"/>
                  </a:lnTo>
                  <a:lnTo>
                    <a:pt x="745" y="205"/>
                  </a:lnTo>
                  <a:lnTo>
                    <a:pt x="751" y="205"/>
                  </a:lnTo>
                  <a:lnTo>
                    <a:pt x="751" y="208"/>
                  </a:lnTo>
                  <a:lnTo>
                    <a:pt x="758" y="208"/>
                  </a:lnTo>
                  <a:lnTo>
                    <a:pt x="758" y="211"/>
                  </a:lnTo>
                  <a:lnTo>
                    <a:pt x="765" y="211"/>
                  </a:lnTo>
                  <a:lnTo>
                    <a:pt x="765" y="214"/>
                  </a:lnTo>
                  <a:lnTo>
                    <a:pt x="772" y="214"/>
                  </a:lnTo>
                  <a:lnTo>
                    <a:pt x="772" y="218"/>
                  </a:lnTo>
                  <a:lnTo>
                    <a:pt x="779" y="218"/>
                  </a:lnTo>
                  <a:lnTo>
                    <a:pt x="779" y="221"/>
                  </a:lnTo>
                  <a:lnTo>
                    <a:pt x="786" y="221"/>
                  </a:lnTo>
                  <a:lnTo>
                    <a:pt x="786" y="224"/>
                  </a:lnTo>
                  <a:lnTo>
                    <a:pt x="793" y="224"/>
                  </a:lnTo>
                  <a:lnTo>
                    <a:pt x="793" y="226"/>
                  </a:lnTo>
                  <a:lnTo>
                    <a:pt x="800" y="226"/>
                  </a:lnTo>
                  <a:lnTo>
                    <a:pt x="800" y="228"/>
                  </a:lnTo>
                  <a:lnTo>
                    <a:pt x="807" y="228"/>
                  </a:lnTo>
                  <a:lnTo>
                    <a:pt x="807" y="231"/>
                  </a:lnTo>
                  <a:lnTo>
                    <a:pt x="814" y="231"/>
                  </a:lnTo>
                  <a:lnTo>
                    <a:pt x="814" y="232"/>
                  </a:lnTo>
                  <a:lnTo>
                    <a:pt x="821" y="232"/>
                  </a:lnTo>
                  <a:lnTo>
                    <a:pt x="821" y="235"/>
                  </a:lnTo>
                  <a:lnTo>
                    <a:pt x="828" y="235"/>
                  </a:lnTo>
                  <a:lnTo>
                    <a:pt x="828" y="238"/>
                  </a:lnTo>
                  <a:lnTo>
                    <a:pt x="835" y="238"/>
                  </a:lnTo>
                  <a:lnTo>
                    <a:pt x="835" y="241"/>
                  </a:lnTo>
                  <a:lnTo>
                    <a:pt x="842" y="241"/>
                  </a:lnTo>
                  <a:lnTo>
                    <a:pt x="842" y="243"/>
                  </a:lnTo>
                  <a:lnTo>
                    <a:pt x="849" y="243"/>
                  </a:lnTo>
                  <a:lnTo>
                    <a:pt x="849" y="247"/>
                  </a:lnTo>
                  <a:lnTo>
                    <a:pt x="856" y="247"/>
                  </a:lnTo>
                  <a:lnTo>
                    <a:pt x="856" y="251"/>
                  </a:lnTo>
                  <a:lnTo>
                    <a:pt x="863" y="251"/>
                  </a:lnTo>
                  <a:lnTo>
                    <a:pt x="863" y="252"/>
                  </a:lnTo>
                  <a:lnTo>
                    <a:pt x="870" y="252"/>
                  </a:lnTo>
                  <a:lnTo>
                    <a:pt x="870" y="254"/>
                  </a:lnTo>
                  <a:lnTo>
                    <a:pt x="877" y="254"/>
                  </a:lnTo>
                  <a:lnTo>
                    <a:pt x="877" y="256"/>
                  </a:lnTo>
                  <a:lnTo>
                    <a:pt x="884" y="256"/>
                  </a:lnTo>
                  <a:lnTo>
                    <a:pt x="884" y="258"/>
                  </a:lnTo>
                  <a:lnTo>
                    <a:pt x="891" y="258"/>
                  </a:lnTo>
                  <a:lnTo>
                    <a:pt x="891" y="260"/>
                  </a:lnTo>
                  <a:lnTo>
                    <a:pt x="898" y="260"/>
                  </a:lnTo>
                  <a:lnTo>
                    <a:pt x="898" y="262"/>
                  </a:lnTo>
                  <a:lnTo>
                    <a:pt x="905" y="262"/>
                  </a:lnTo>
                  <a:lnTo>
                    <a:pt x="905" y="265"/>
                  </a:lnTo>
                  <a:lnTo>
                    <a:pt x="912" y="265"/>
                  </a:lnTo>
                  <a:lnTo>
                    <a:pt x="912" y="266"/>
                  </a:lnTo>
                  <a:lnTo>
                    <a:pt x="918" y="266"/>
                  </a:lnTo>
                  <a:lnTo>
                    <a:pt x="918" y="268"/>
                  </a:lnTo>
                  <a:lnTo>
                    <a:pt x="925" y="268"/>
                  </a:lnTo>
                  <a:lnTo>
                    <a:pt x="925" y="269"/>
                  </a:lnTo>
                  <a:lnTo>
                    <a:pt x="932" y="269"/>
                  </a:lnTo>
                  <a:lnTo>
                    <a:pt x="932" y="272"/>
                  </a:lnTo>
                  <a:lnTo>
                    <a:pt x="939" y="272"/>
                  </a:lnTo>
                  <a:lnTo>
                    <a:pt x="939" y="275"/>
                  </a:lnTo>
                  <a:lnTo>
                    <a:pt x="946" y="275"/>
                  </a:lnTo>
                  <a:lnTo>
                    <a:pt x="946" y="276"/>
                  </a:lnTo>
                  <a:lnTo>
                    <a:pt x="953" y="276"/>
                  </a:lnTo>
                  <a:lnTo>
                    <a:pt x="953" y="279"/>
                  </a:lnTo>
                  <a:lnTo>
                    <a:pt x="960" y="279"/>
                  </a:lnTo>
                  <a:lnTo>
                    <a:pt x="960" y="282"/>
                  </a:lnTo>
                  <a:lnTo>
                    <a:pt x="967" y="282"/>
                  </a:lnTo>
                  <a:lnTo>
                    <a:pt x="967" y="282"/>
                  </a:lnTo>
                  <a:lnTo>
                    <a:pt x="974" y="282"/>
                  </a:lnTo>
                  <a:lnTo>
                    <a:pt x="974" y="285"/>
                  </a:lnTo>
                  <a:lnTo>
                    <a:pt x="981" y="285"/>
                  </a:lnTo>
                  <a:lnTo>
                    <a:pt x="981" y="288"/>
                  </a:lnTo>
                  <a:lnTo>
                    <a:pt x="988" y="288"/>
                  </a:lnTo>
                  <a:lnTo>
                    <a:pt x="988" y="290"/>
                  </a:lnTo>
                  <a:lnTo>
                    <a:pt x="995" y="290"/>
                  </a:lnTo>
                  <a:lnTo>
                    <a:pt x="995" y="293"/>
                  </a:lnTo>
                  <a:lnTo>
                    <a:pt x="1002" y="293"/>
                  </a:lnTo>
                  <a:lnTo>
                    <a:pt x="1002" y="295"/>
                  </a:lnTo>
                  <a:lnTo>
                    <a:pt x="1009" y="295"/>
                  </a:lnTo>
                  <a:lnTo>
                    <a:pt x="1009" y="297"/>
                  </a:lnTo>
                  <a:lnTo>
                    <a:pt x="1016" y="297"/>
                  </a:lnTo>
                  <a:lnTo>
                    <a:pt x="1016" y="299"/>
                  </a:lnTo>
                  <a:lnTo>
                    <a:pt x="1023" y="299"/>
                  </a:lnTo>
                  <a:lnTo>
                    <a:pt x="1023" y="300"/>
                  </a:lnTo>
                  <a:lnTo>
                    <a:pt x="1030" y="300"/>
                  </a:lnTo>
                  <a:lnTo>
                    <a:pt x="1030" y="302"/>
                  </a:lnTo>
                  <a:lnTo>
                    <a:pt x="1037" y="302"/>
                  </a:lnTo>
                  <a:lnTo>
                    <a:pt x="1037" y="303"/>
                  </a:lnTo>
                  <a:lnTo>
                    <a:pt x="1044" y="303"/>
                  </a:lnTo>
                  <a:lnTo>
                    <a:pt x="1044" y="306"/>
                  </a:lnTo>
                  <a:lnTo>
                    <a:pt x="1051" y="306"/>
                  </a:lnTo>
                  <a:lnTo>
                    <a:pt x="1051" y="309"/>
                  </a:lnTo>
                  <a:lnTo>
                    <a:pt x="1058" y="309"/>
                  </a:lnTo>
                  <a:lnTo>
                    <a:pt x="1058" y="310"/>
                  </a:lnTo>
                  <a:lnTo>
                    <a:pt x="1065" y="310"/>
                  </a:lnTo>
                  <a:lnTo>
                    <a:pt x="1065" y="311"/>
                  </a:lnTo>
                  <a:lnTo>
                    <a:pt x="1072" y="311"/>
                  </a:lnTo>
                  <a:lnTo>
                    <a:pt x="1072" y="315"/>
                  </a:lnTo>
                  <a:lnTo>
                    <a:pt x="1078" y="315"/>
                  </a:lnTo>
                  <a:lnTo>
                    <a:pt x="1078" y="317"/>
                  </a:lnTo>
                  <a:lnTo>
                    <a:pt x="1085" y="317"/>
                  </a:lnTo>
                  <a:lnTo>
                    <a:pt x="1085" y="318"/>
                  </a:lnTo>
                  <a:lnTo>
                    <a:pt x="1092" y="318"/>
                  </a:lnTo>
                  <a:lnTo>
                    <a:pt x="1092" y="319"/>
                  </a:lnTo>
                  <a:lnTo>
                    <a:pt x="1099" y="319"/>
                  </a:lnTo>
                  <a:lnTo>
                    <a:pt x="1099" y="321"/>
                  </a:lnTo>
                  <a:lnTo>
                    <a:pt x="1106" y="321"/>
                  </a:lnTo>
                  <a:lnTo>
                    <a:pt x="1106" y="322"/>
                  </a:lnTo>
                  <a:lnTo>
                    <a:pt x="1113" y="322"/>
                  </a:lnTo>
                  <a:lnTo>
                    <a:pt x="1113" y="323"/>
                  </a:lnTo>
                  <a:lnTo>
                    <a:pt x="1120" y="323"/>
                  </a:lnTo>
                  <a:lnTo>
                    <a:pt x="1120" y="324"/>
                  </a:lnTo>
                  <a:lnTo>
                    <a:pt x="1127" y="324"/>
                  </a:lnTo>
                  <a:lnTo>
                    <a:pt x="1127" y="327"/>
                  </a:lnTo>
                  <a:lnTo>
                    <a:pt x="1134" y="327"/>
                  </a:lnTo>
                  <a:lnTo>
                    <a:pt x="1134" y="329"/>
                  </a:lnTo>
                  <a:lnTo>
                    <a:pt x="1141" y="329"/>
                  </a:lnTo>
                  <a:lnTo>
                    <a:pt x="1141" y="331"/>
                  </a:lnTo>
                  <a:lnTo>
                    <a:pt x="1148" y="331"/>
                  </a:lnTo>
                  <a:lnTo>
                    <a:pt x="1148" y="332"/>
                  </a:lnTo>
                  <a:lnTo>
                    <a:pt x="1155" y="332"/>
                  </a:lnTo>
                  <a:lnTo>
                    <a:pt x="1155" y="335"/>
                  </a:lnTo>
                  <a:lnTo>
                    <a:pt x="1162" y="335"/>
                  </a:lnTo>
                  <a:lnTo>
                    <a:pt x="1162" y="337"/>
                  </a:lnTo>
                  <a:lnTo>
                    <a:pt x="1169" y="337"/>
                  </a:lnTo>
                  <a:lnTo>
                    <a:pt x="1169" y="338"/>
                  </a:lnTo>
                  <a:lnTo>
                    <a:pt x="1176" y="338"/>
                  </a:lnTo>
                  <a:lnTo>
                    <a:pt x="1176" y="341"/>
                  </a:lnTo>
                  <a:lnTo>
                    <a:pt x="1183" y="341"/>
                  </a:lnTo>
                  <a:lnTo>
                    <a:pt x="1183" y="343"/>
                  </a:lnTo>
                  <a:lnTo>
                    <a:pt x="1190" y="343"/>
                  </a:lnTo>
                  <a:lnTo>
                    <a:pt x="1190" y="346"/>
                  </a:lnTo>
                  <a:lnTo>
                    <a:pt x="1197" y="346"/>
                  </a:lnTo>
                  <a:lnTo>
                    <a:pt x="1197" y="349"/>
                  </a:lnTo>
                  <a:lnTo>
                    <a:pt x="1204" y="349"/>
                  </a:lnTo>
                  <a:lnTo>
                    <a:pt x="1204" y="350"/>
                  </a:lnTo>
                  <a:lnTo>
                    <a:pt x="1211" y="350"/>
                  </a:lnTo>
                  <a:lnTo>
                    <a:pt x="1211" y="351"/>
                  </a:lnTo>
                  <a:lnTo>
                    <a:pt x="1218" y="351"/>
                  </a:lnTo>
                  <a:lnTo>
                    <a:pt x="1218" y="352"/>
                  </a:lnTo>
                  <a:lnTo>
                    <a:pt x="1225" y="352"/>
                  </a:lnTo>
                  <a:lnTo>
                    <a:pt x="1225" y="353"/>
                  </a:lnTo>
                  <a:lnTo>
                    <a:pt x="1232" y="353"/>
                  </a:lnTo>
                  <a:lnTo>
                    <a:pt x="1232" y="354"/>
                  </a:lnTo>
                  <a:lnTo>
                    <a:pt x="1239" y="354"/>
                  </a:lnTo>
                  <a:lnTo>
                    <a:pt x="1239" y="356"/>
                  </a:lnTo>
                  <a:lnTo>
                    <a:pt x="1245" y="356"/>
                  </a:lnTo>
                  <a:lnTo>
                    <a:pt x="1245" y="359"/>
                  </a:lnTo>
                  <a:lnTo>
                    <a:pt x="1252" y="359"/>
                  </a:lnTo>
                  <a:lnTo>
                    <a:pt x="1252" y="360"/>
                  </a:lnTo>
                  <a:lnTo>
                    <a:pt x="1259" y="360"/>
                  </a:lnTo>
                  <a:lnTo>
                    <a:pt x="1259" y="361"/>
                  </a:lnTo>
                  <a:lnTo>
                    <a:pt x="1266" y="361"/>
                  </a:lnTo>
                  <a:lnTo>
                    <a:pt x="1266" y="362"/>
                  </a:lnTo>
                  <a:lnTo>
                    <a:pt x="1273" y="362"/>
                  </a:lnTo>
                  <a:lnTo>
                    <a:pt x="1273" y="364"/>
                  </a:lnTo>
                  <a:lnTo>
                    <a:pt x="1280" y="364"/>
                  </a:lnTo>
                  <a:lnTo>
                    <a:pt x="1280" y="365"/>
                  </a:lnTo>
                  <a:lnTo>
                    <a:pt x="1287" y="365"/>
                  </a:lnTo>
                  <a:lnTo>
                    <a:pt x="1287" y="366"/>
                  </a:lnTo>
                  <a:lnTo>
                    <a:pt x="1294" y="366"/>
                  </a:lnTo>
                  <a:lnTo>
                    <a:pt x="1294" y="368"/>
                  </a:lnTo>
                  <a:lnTo>
                    <a:pt x="1301" y="368"/>
                  </a:lnTo>
                  <a:lnTo>
                    <a:pt x="1301" y="369"/>
                  </a:lnTo>
                  <a:lnTo>
                    <a:pt x="1308" y="369"/>
                  </a:lnTo>
                  <a:lnTo>
                    <a:pt x="1308" y="370"/>
                  </a:lnTo>
                  <a:lnTo>
                    <a:pt x="1315" y="370"/>
                  </a:lnTo>
                  <a:lnTo>
                    <a:pt x="1315" y="372"/>
                  </a:lnTo>
                  <a:lnTo>
                    <a:pt x="1322" y="372"/>
                  </a:lnTo>
                  <a:lnTo>
                    <a:pt x="1322" y="375"/>
                  </a:lnTo>
                  <a:lnTo>
                    <a:pt x="1329" y="375"/>
                  </a:lnTo>
                  <a:lnTo>
                    <a:pt x="1329" y="376"/>
                  </a:lnTo>
                  <a:lnTo>
                    <a:pt x="1336" y="376"/>
                  </a:lnTo>
                  <a:lnTo>
                    <a:pt x="1336" y="378"/>
                  </a:lnTo>
                  <a:lnTo>
                    <a:pt x="1343" y="378"/>
                  </a:lnTo>
                  <a:lnTo>
                    <a:pt x="1343" y="379"/>
                  </a:lnTo>
                  <a:lnTo>
                    <a:pt x="1350" y="379"/>
                  </a:lnTo>
                  <a:lnTo>
                    <a:pt x="1350" y="380"/>
                  </a:lnTo>
                  <a:lnTo>
                    <a:pt x="1357" y="380"/>
                  </a:lnTo>
                  <a:lnTo>
                    <a:pt x="1357" y="381"/>
                  </a:lnTo>
                  <a:lnTo>
                    <a:pt x="1364" y="381"/>
                  </a:lnTo>
                  <a:lnTo>
                    <a:pt x="1364" y="383"/>
                  </a:lnTo>
                  <a:lnTo>
                    <a:pt x="1371" y="383"/>
                  </a:lnTo>
                  <a:lnTo>
                    <a:pt x="1371" y="385"/>
                  </a:lnTo>
                  <a:lnTo>
                    <a:pt x="1378" y="385"/>
                  </a:lnTo>
                  <a:lnTo>
                    <a:pt x="1378" y="386"/>
                  </a:lnTo>
                  <a:lnTo>
                    <a:pt x="1385" y="386"/>
                  </a:lnTo>
                  <a:lnTo>
                    <a:pt x="1385" y="387"/>
                  </a:lnTo>
                  <a:lnTo>
                    <a:pt x="1392" y="387"/>
                  </a:lnTo>
                  <a:lnTo>
                    <a:pt x="1392" y="387"/>
                  </a:lnTo>
                </a:path>
              </a:pathLst>
            </a:custGeom>
            <a:noFill/>
            <a:ln w="13">
              <a:solidFill>
                <a:srgbClr val="5575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743" y="1274"/>
              <a:ext cx="4604" cy="1244"/>
            </a:xfrm>
            <a:custGeom>
              <a:avLst/>
              <a:gdLst>
                <a:gd name="T0" fmla="*/ 0 w 1392"/>
                <a:gd name="T1" fmla="*/ 0 h 376"/>
                <a:gd name="T2" fmla="*/ 42 w 1392"/>
                <a:gd name="T3" fmla="*/ 1 h 376"/>
                <a:gd name="T4" fmla="*/ 153 w 1392"/>
                <a:gd name="T5" fmla="*/ 2 h 376"/>
                <a:gd name="T6" fmla="*/ 202 w 1392"/>
                <a:gd name="T7" fmla="*/ 3 h 376"/>
                <a:gd name="T8" fmla="*/ 237 w 1392"/>
                <a:gd name="T9" fmla="*/ 4 h 376"/>
                <a:gd name="T10" fmla="*/ 278 w 1392"/>
                <a:gd name="T11" fmla="*/ 5 h 376"/>
                <a:gd name="T12" fmla="*/ 299 w 1392"/>
                <a:gd name="T13" fmla="*/ 8 h 376"/>
                <a:gd name="T14" fmla="*/ 320 w 1392"/>
                <a:gd name="T15" fmla="*/ 11 h 376"/>
                <a:gd name="T16" fmla="*/ 341 w 1392"/>
                <a:gd name="T17" fmla="*/ 15 h 376"/>
                <a:gd name="T18" fmla="*/ 362 w 1392"/>
                <a:gd name="T19" fmla="*/ 22 h 376"/>
                <a:gd name="T20" fmla="*/ 383 w 1392"/>
                <a:gd name="T21" fmla="*/ 32 h 376"/>
                <a:gd name="T22" fmla="*/ 404 w 1392"/>
                <a:gd name="T23" fmla="*/ 42 h 376"/>
                <a:gd name="T24" fmla="*/ 424 w 1392"/>
                <a:gd name="T25" fmla="*/ 54 h 376"/>
                <a:gd name="T26" fmla="*/ 445 w 1392"/>
                <a:gd name="T27" fmla="*/ 66 h 376"/>
                <a:gd name="T28" fmla="*/ 466 w 1392"/>
                <a:gd name="T29" fmla="*/ 76 h 376"/>
                <a:gd name="T30" fmla="*/ 487 w 1392"/>
                <a:gd name="T31" fmla="*/ 85 h 376"/>
                <a:gd name="T32" fmla="*/ 508 w 1392"/>
                <a:gd name="T33" fmla="*/ 92 h 376"/>
                <a:gd name="T34" fmla="*/ 529 w 1392"/>
                <a:gd name="T35" fmla="*/ 99 h 376"/>
                <a:gd name="T36" fmla="*/ 550 w 1392"/>
                <a:gd name="T37" fmla="*/ 108 h 376"/>
                <a:gd name="T38" fmla="*/ 571 w 1392"/>
                <a:gd name="T39" fmla="*/ 118 h 376"/>
                <a:gd name="T40" fmla="*/ 591 w 1392"/>
                <a:gd name="T41" fmla="*/ 128 h 376"/>
                <a:gd name="T42" fmla="*/ 612 w 1392"/>
                <a:gd name="T43" fmla="*/ 136 h 376"/>
                <a:gd name="T44" fmla="*/ 633 w 1392"/>
                <a:gd name="T45" fmla="*/ 142 h 376"/>
                <a:gd name="T46" fmla="*/ 654 w 1392"/>
                <a:gd name="T47" fmla="*/ 152 h 376"/>
                <a:gd name="T48" fmla="*/ 675 w 1392"/>
                <a:gd name="T49" fmla="*/ 159 h 376"/>
                <a:gd name="T50" fmla="*/ 696 w 1392"/>
                <a:gd name="T51" fmla="*/ 166 h 376"/>
                <a:gd name="T52" fmla="*/ 717 w 1392"/>
                <a:gd name="T53" fmla="*/ 174 h 376"/>
                <a:gd name="T54" fmla="*/ 738 w 1392"/>
                <a:gd name="T55" fmla="*/ 183 h 376"/>
                <a:gd name="T56" fmla="*/ 758 w 1392"/>
                <a:gd name="T57" fmla="*/ 188 h 376"/>
                <a:gd name="T58" fmla="*/ 779 w 1392"/>
                <a:gd name="T59" fmla="*/ 199 h 376"/>
                <a:gd name="T60" fmla="*/ 800 w 1392"/>
                <a:gd name="T61" fmla="*/ 208 h 376"/>
                <a:gd name="T62" fmla="*/ 821 w 1392"/>
                <a:gd name="T63" fmla="*/ 217 h 376"/>
                <a:gd name="T64" fmla="*/ 842 w 1392"/>
                <a:gd name="T65" fmla="*/ 226 h 376"/>
                <a:gd name="T66" fmla="*/ 863 w 1392"/>
                <a:gd name="T67" fmla="*/ 234 h 376"/>
                <a:gd name="T68" fmla="*/ 884 w 1392"/>
                <a:gd name="T69" fmla="*/ 243 h 376"/>
                <a:gd name="T70" fmla="*/ 905 w 1392"/>
                <a:gd name="T71" fmla="*/ 248 h 376"/>
                <a:gd name="T72" fmla="*/ 925 w 1392"/>
                <a:gd name="T73" fmla="*/ 256 h 376"/>
                <a:gd name="T74" fmla="*/ 946 w 1392"/>
                <a:gd name="T75" fmla="*/ 262 h 376"/>
                <a:gd name="T76" fmla="*/ 967 w 1392"/>
                <a:gd name="T77" fmla="*/ 268 h 376"/>
                <a:gd name="T78" fmla="*/ 988 w 1392"/>
                <a:gd name="T79" fmla="*/ 276 h 376"/>
                <a:gd name="T80" fmla="*/ 1009 w 1392"/>
                <a:gd name="T81" fmla="*/ 282 h 376"/>
                <a:gd name="T82" fmla="*/ 1030 w 1392"/>
                <a:gd name="T83" fmla="*/ 288 h 376"/>
                <a:gd name="T84" fmla="*/ 1051 w 1392"/>
                <a:gd name="T85" fmla="*/ 292 h 376"/>
                <a:gd name="T86" fmla="*/ 1072 w 1392"/>
                <a:gd name="T87" fmla="*/ 299 h 376"/>
                <a:gd name="T88" fmla="*/ 1092 w 1392"/>
                <a:gd name="T89" fmla="*/ 305 h 376"/>
                <a:gd name="T90" fmla="*/ 1113 w 1392"/>
                <a:gd name="T91" fmla="*/ 308 h 376"/>
                <a:gd name="T92" fmla="*/ 1134 w 1392"/>
                <a:gd name="T93" fmla="*/ 312 h 376"/>
                <a:gd name="T94" fmla="*/ 1155 w 1392"/>
                <a:gd name="T95" fmla="*/ 319 h 376"/>
                <a:gd name="T96" fmla="*/ 1176 w 1392"/>
                <a:gd name="T97" fmla="*/ 324 h 376"/>
                <a:gd name="T98" fmla="*/ 1197 w 1392"/>
                <a:gd name="T99" fmla="*/ 328 h 376"/>
                <a:gd name="T100" fmla="*/ 1218 w 1392"/>
                <a:gd name="T101" fmla="*/ 333 h 376"/>
                <a:gd name="T102" fmla="*/ 1239 w 1392"/>
                <a:gd name="T103" fmla="*/ 337 h 376"/>
                <a:gd name="T104" fmla="*/ 1259 w 1392"/>
                <a:gd name="T105" fmla="*/ 343 h 376"/>
                <a:gd name="T106" fmla="*/ 1280 w 1392"/>
                <a:gd name="T107" fmla="*/ 349 h 376"/>
                <a:gd name="T108" fmla="*/ 1301 w 1392"/>
                <a:gd name="T109" fmla="*/ 354 h 376"/>
                <a:gd name="T110" fmla="*/ 1322 w 1392"/>
                <a:gd name="T111" fmla="*/ 359 h 376"/>
                <a:gd name="T112" fmla="*/ 1343 w 1392"/>
                <a:gd name="T113" fmla="*/ 364 h 376"/>
                <a:gd name="T114" fmla="*/ 1364 w 1392"/>
                <a:gd name="T115" fmla="*/ 370 h 376"/>
                <a:gd name="T116" fmla="*/ 1385 w 1392"/>
                <a:gd name="T117" fmla="*/ 374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92" h="37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42" y="1"/>
                  </a:lnTo>
                  <a:lnTo>
                    <a:pt x="42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132" y="1"/>
                  </a:lnTo>
                  <a:lnTo>
                    <a:pt x="132" y="2"/>
                  </a:lnTo>
                  <a:lnTo>
                    <a:pt x="153" y="2"/>
                  </a:lnTo>
                  <a:lnTo>
                    <a:pt x="153" y="2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88" y="2"/>
                  </a:lnTo>
                  <a:lnTo>
                    <a:pt x="188" y="3"/>
                  </a:lnTo>
                  <a:lnTo>
                    <a:pt x="202" y="3"/>
                  </a:lnTo>
                  <a:lnTo>
                    <a:pt x="202" y="3"/>
                  </a:lnTo>
                  <a:lnTo>
                    <a:pt x="223" y="3"/>
                  </a:lnTo>
                  <a:lnTo>
                    <a:pt x="223" y="3"/>
                  </a:lnTo>
                  <a:lnTo>
                    <a:pt x="230" y="3"/>
                  </a:lnTo>
                  <a:lnTo>
                    <a:pt x="230" y="4"/>
                  </a:lnTo>
                  <a:lnTo>
                    <a:pt x="237" y="4"/>
                  </a:lnTo>
                  <a:lnTo>
                    <a:pt x="237" y="4"/>
                  </a:lnTo>
                  <a:lnTo>
                    <a:pt x="251" y="4"/>
                  </a:lnTo>
                  <a:lnTo>
                    <a:pt x="251" y="4"/>
                  </a:lnTo>
                  <a:lnTo>
                    <a:pt x="271" y="4"/>
                  </a:lnTo>
                  <a:lnTo>
                    <a:pt x="271" y="5"/>
                  </a:lnTo>
                  <a:lnTo>
                    <a:pt x="278" y="5"/>
                  </a:lnTo>
                  <a:lnTo>
                    <a:pt x="278" y="6"/>
                  </a:lnTo>
                  <a:lnTo>
                    <a:pt x="285" y="6"/>
                  </a:lnTo>
                  <a:lnTo>
                    <a:pt x="285" y="7"/>
                  </a:lnTo>
                  <a:lnTo>
                    <a:pt x="292" y="7"/>
                  </a:lnTo>
                  <a:lnTo>
                    <a:pt x="292" y="8"/>
                  </a:lnTo>
                  <a:lnTo>
                    <a:pt x="299" y="8"/>
                  </a:lnTo>
                  <a:lnTo>
                    <a:pt x="299" y="9"/>
                  </a:lnTo>
                  <a:lnTo>
                    <a:pt x="306" y="9"/>
                  </a:lnTo>
                  <a:lnTo>
                    <a:pt x="306" y="11"/>
                  </a:lnTo>
                  <a:lnTo>
                    <a:pt x="313" y="11"/>
                  </a:lnTo>
                  <a:lnTo>
                    <a:pt x="313" y="11"/>
                  </a:lnTo>
                  <a:lnTo>
                    <a:pt x="320" y="11"/>
                  </a:lnTo>
                  <a:lnTo>
                    <a:pt x="320" y="13"/>
                  </a:lnTo>
                  <a:lnTo>
                    <a:pt x="327" y="13"/>
                  </a:lnTo>
                  <a:lnTo>
                    <a:pt x="327" y="14"/>
                  </a:lnTo>
                  <a:lnTo>
                    <a:pt x="334" y="14"/>
                  </a:lnTo>
                  <a:lnTo>
                    <a:pt x="334" y="15"/>
                  </a:lnTo>
                  <a:lnTo>
                    <a:pt x="341" y="15"/>
                  </a:lnTo>
                  <a:lnTo>
                    <a:pt x="341" y="18"/>
                  </a:lnTo>
                  <a:lnTo>
                    <a:pt x="348" y="18"/>
                  </a:lnTo>
                  <a:lnTo>
                    <a:pt x="348" y="20"/>
                  </a:lnTo>
                  <a:lnTo>
                    <a:pt x="355" y="20"/>
                  </a:lnTo>
                  <a:lnTo>
                    <a:pt x="355" y="22"/>
                  </a:lnTo>
                  <a:lnTo>
                    <a:pt x="362" y="22"/>
                  </a:lnTo>
                  <a:lnTo>
                    <a:pt x="362" y="24"/>
                  </a:lnTo>
                  <a:lnTo>
                    <a:pt x="369" y="24"/>
                  </a:lnTo>
                  <a:lnTo>
                    <a:pt x="369" y="29"/>
                  </a:lnTo>
                  <a:lnTo>
                    <a:pt x="376" y="29"/>
                  </a:lnTo>
                  <a:lnTo>
                    <a:pt x="376" y="32"/>
                  </a:lnTo>
                  <a:lnTo>
                    <a:pt x="383" y="32"/>
                  </a:lnTo>
                  <a:lnTo>
                    <a:pt x="383" y="36"/>
                  </a:lnTo>
                  <a:lnTo>
                    <a:pt x="390" y="36"/>
                  </a:lnTo>
                  <a:lnTo>
                    <a:pt x="390" y="38"/>
                  </a:lnTo>
                  <a:lnTo>
                    <a:pt x="397" y="38"/>
                  </a:lnTo>
                  <a:lnTo>
                    <a:pt x="397" y="42"/>
                  </a:lnTo>
                  <a:lnTo>
                    <a:pt x="404" y="42"/>
                  </a:lnTo>
                  <a:lnTo>
                    <a:pt x="404" y="45"/>
                  </a:lnTo>
                  <a:lnTo>
                    <a:pt x="411" y="45"/>
                  </a:lnTo>
                  <a:lnTo>
                    <a:pt x="411" y="50"/>
                  </a:lnTo>
                  <a:lnTo>
                    <a:pt x="418" y="50"/>
                  </a:lnTo>
                  <a:lnTo>
                    <a:pt x="418" y="54"/>
                  </a:lnTo>
                  <a:lnTo>
                    <a:pt x="424" y="54"/>
                  </a:lnTo>
                  <a:lnTo>
                    <a:pt x="424" y="58"/>
                  </a:lnTo>
                  <a:lnTo>
                    <a:pt x="431" y="58"/>
                  </a:lnTo>
                  <a:lnTo>
                    <a:pt x="431" y="62"/>
                  </a:lnTo>
                  <a:lnTo>
                    <a:pt x="438" y="62"/>
                  </a:lnTo>
                  <a:lnTo>
                    <a:pt x="438" y="66"/>
                  </a:lnTo>
                  <a:lnTo>
                    <a:pt x="445" y="66"/>
                  </a:lnTo>
                  <a:lnTo>
                    <a:pt x="445" y="70"/>
                  </a:lnTo>
                  <a:lnTo>
                    <a:pt x="452" y="70"/>
                  </a:lnTo>
                  <a:lnTo>
                    <a:pt x="452" y="73"/>
                  </a:lnTo>
                  <a:lnTo>
                    <a:pt x="459" y="73"/>
                  </a:lnTo>
                  <a:lnTo>
                    <a:pt x="459" y="76"/>
                  </a:lnTo>
                  <a:lnTo>
                    <a:pt x="466" y="76"/>
                  </a:lnTo>
                  <a:lnTo>
                    <a:pt x="466" y="78"/>
                  </a:lnTo>
                  <a:lnTo>
                    <a:pt x="473" y="78"/>
                  </a:lnTo>
                  <a:lnTo>
                    <a:pt x="473" y="82"/>
                  </a:lnTo>
                  <a:lnTo>
                    <a:pt x="480" y="82"/>
                  </a:lnTo>
                  <a:lnTo>
                    <a:pt x="480" y="85"/>
                  </a:lnTo>
                  <a:lnTo>
                    <a:pt x="487" y="85"/>
                  </a:lnTo>
                  <a:lnTo>
                    <a:pt x="487" y="88"/>
                  </a:lnTo>
                  <a:lnTo>
                    <a:pt x="494" y="88"/>
                  </a:lnTo>
                  <a:lnTo>
                    <a:pt x="494" y="89"/>
                  </a:lnTo>
                  <a:lnTo>
                    <a:pt x="501" y="89"/>
                  </a:lnTo>
                  <a:lnTo>
                    <a:pt x="501" y="92"/>
                  </a:lnTo>
                  <a:lnTo>
                    <a:pt x="508" y="92"/>
                  </a:lnTo>
                  <a:lnTo>
                    <a:pt x="508" y="95"/>
                  </a:lnTo>
                  <a:lnTo>
                    <a:pt x="515" y="95"/>
                  </a:lnTo>
                  <a:lnTo>
                    <a:pt x="515" y="98"/>
                  </a:lnTo>
                  <a:lnTo>
                    <a:pt x="522" y="98"/>
                  </a:lnTo>
                  <a:lnTo>
                    <a:pt x="522" y="99"/>
                  </a:lnTo>
                  <a:lnTo>
                    <a:pt x="529" y="99"/>
                  </a:lnTo>
                  <a:lnTo>
                    <a:pt x="529" y="102"/>
                  </a:lnTo>
                  <a:lnTo>
                    <a:pt x="536" y="102"/>
                  </a:lnTo>
                  <a:lnTo>
                    <a:pt x="536" y="104"/>
                  </a:lnTo>
                  <a:lnTo>
                    <a:pt x="543" y="104"/>
                  </a:lnTo>
                  <a:lnTo>
                    <a:pt x="543" y="108"/>
                  </a:lnTo>
                  <a:lnTo>
                    <a:pt x="550" y="108"/>
                  </a:lnTo>
                  <a:lnTo>
                    <a:pt x="550" y="111"/>
                  </a:lnTo>
                  <a:lnTo>
                    <a:pt x="557" y="111"/>
                  </a:lnTo>
                  <a:lnTo>
                    <a:pt x="557" y="115"/>
                  </a:lnTo>
                  <a:lnTo>
                    <a:pt x="564" y="115"/>
                  </a:lnTo>
                  <a:lnTo>
                    <a:pt x="564" y="118"/>
                  </a:lnTo>
                  <a:lnTo>
                    <a:pt x="571" y="118"/>
                  </a:lnTo>
                  <a:lnTo>
                    <a:pt x="571" y="120"/>
                  </a:lnTo>
                  <a:lnTo>
                    <a:pt x="578" y="120"/>
                  </a:lnTo>
                  <a:lnTo>
                    <a:pt x="578" y="126"/>
                  </a:lnTo>
                  <a:lnTo>
                    <a:pt x="584" y="126"/>
                  </a:lnTo>
                  <a:lnTo>
                    <a:pt x="584" y="128"/>
                  </a:lnTo>
                  <a:lnTo>
                    <a:pt x="591" y="128"/>
                  </a:lnTo>
                  <a:lnTo>
                    <a:pt x="591" y="130"/>
                  </a:lnTo>
                  <a:lnTo>
                    <a:pt x="598" y="130"/>
                  </a:lnTo>
                  <a:lnTo>
                    <a:pt x="598" y="133"/>
                  </a:lnTo>
                  <a:lnTo>
                    <a:pt x="605" y="133"/>
                  </a:lnTo>
                  <a:lnTo>
                    <a:pt x="605" y="136"/>
                  </a:lnTo>
                  <a:lnTo>
                    <a:pt x="612" y="136"/>
                  </a:lnTo>
                  <a:lnTo>
                    <a:pt x="612" y="139"/>
                  </a:lnTo>
                  <a:lnTo>
                    <a:pt x="619" y="139"/>
                  </a:lnTo>
                  <a:lnTo>
                    <a:pt x="619" y="141"/>
                  </a:lnTo>
                  <a:lnTo>
                    <a:pt x="626" y="141"/>
                  </a:lnTo>
                  <a:lnTo>
                    <a:pt x="626" y="142"/>
                  </a:lnTo>
                  <a:lnTo>
                    <a:pt x="633" y="142"/>
                  </a:lnTo>
                  <a:lnTo>
                    <a:pt x="633" y="145"/>
                  </a:lnTo>
                  <a:lnTo>
                    <a:pt x="640" y="145"/>
                  </a:lnTo>
                  <a:lnTo>
                    <a:pt x="640" y="149"/>
                  </a:lnTo>
                  <a:lnTo>
                    <a:pt x="647" y="149"/>
                  </a:lnTo>
                  <a:lnTo>
                    <a:pt x="647" y="152"/>
                  </a:lnTo>
                  <a:lnTo>
                    <a:pt x="654" y="152"/>
                  </a:lnTo>
                  <a:lnTo>
                    <a:pt x="654" y="154"/>
                  </a:lnTo>
                  <a:lnTo>
                    <a:pt x="661" y="154"/>
                  </a:lnTo>
                  <a:lnTo>
                    <a:pt x="661" y="158"/>
                  </a:lnTo>
                  <a:lnTo>
                    <a:pt x="668" y="158"/>
                  </a:lnTo>
                  <a:lnTo>
                    <a:pt x="668" y="159"/>
                  </a:lnTo>
                  <a:lnTo>
                    <a:pt x="675" y="159"/>
                  </a:lnTo>
                  <a:lnTo>
                    <a:pt x="675" y="162"/>
                  </a:lnTo>
                  <a:lnTo>
                    <a:pt x="682" y="162"/>
                  </a:lnTo>
                  <a:lnTo>
                    <a:pt x="682" y="164"/>
                  </a:lnTo>
                  <a:lnTo>
                    <a:pt x="689" y="164"/>
                  </a:lnTo>
                  <a:lnTo>
                    <a:pt x="689" y="166"/>
                  </a:lnTo>
                  <a:lnTo>
                    <a:pt x="696" y="166"/>
                  </a:lnTo>
                  <a:lnTo>
                    <a:pt x="696" y="169"/>
                  </a:lnTo>
                  <a:lnTo>
                    <a:pt x="703" y="169"/>
                  </a:lnTo>
                  <a:lnTo>
                    <a:pt x="703" y="172"/>
                  </a:lnTo>
                  <a:lnTo>
                    <a:pt x="710" y="172"/>
                  </a:lnTo>
                  <a:lnTo>
                    <a:pt x="710" y="174"/>
                  </a:lnTo>
                  <a:lnTo>
                    <a:pt x="717" y="174"/>
                  </a:lnTo>
                  <a:lnTo>
                    <a:pt x="717" y="178"/>
                  </a:lnTo>
                  <a:lnTo>
                    <a:pt x="724" y="178"/>
                  </a:lnTo>
                  <a:lnTo>
                    <a:pt x="724" y="182"/>
                  </a:lnTo>
                  <a:lnTo>
                    <a:pt x="731" y="182"/>
                  </a:lnTo>
                  <a:lnTo>
                    <a:pt x="731" y="183"/>
                  </a:lnTo>
                  <a:lnTo>
                    <a:pt x="738" y="183"/>
                  </a:lnTo>
                  <a:lnTo>
                    <a:pt x="738" y="184"/>
                  </a:lnTo>
                  <a:lnTo>
                    <a:pt x="745" y="184"/>
                  </a:lnTo>
                  <a:lnTo>
                    <a:pt x="745" y="186"/>
                  </a:lnTo>
                  <a:lnTo>
                    <a:pt x="751" y="186"/>
                  </a:lnTo>
                  <a:lnTo>
                    <a:pt x="751" y="188"/>
                  </a:lnTo>
                  <a:lnTo>
                    <a:pt x="758" y="188"/>
                  </a:lnTo>
                  <a:lnTo>
                    <a:pt x="758" y="191"/>
                  </a:lnTo>
                  <a:lnTo>
                    <a:pt x="765" y="191"/>
                  </a:lnTo>
                  <a:lnTo>
                    <a:pt x="765" y="194"/>
                  </a:lnTo>
                  <a:lnTo>
                    <a:pt x="772" y="194"/>
                  </a:lnTo>
                  <a:lnTo>
                    <a:pt x="772" y="199"/>
                  </a:lnTo>
                  <a:lnTo>
                    <a:pt x="779" y="199"/>
                  </a:lnTo>
                  <a:lnTo>
                    <a:pt x="779" y="200"/>
                  </a:lnTo>
                  <a:lnTo>
                    <a:pt x="786" y="200"/>
                  </a:lnTo>
                  <a:lnTo>
                    <a:pt x="786" y="204"/>
                  </a:lnTo>
                  <a:lnTo>
                    <a:pt x="793" y="204"/>
                  </a:lnTo>
                  <a:lnTo>
                    <a:pt x="793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7" y="210"/>
                  </a:lnTo>
                  <a:lnTo>
                    <a:pt x="807" y="213"/>
                  </a:lnTo>
                  <a:lnTo>
                    <a:pt x="814" y="213"/>
                  </a:lnTo>
                  <a:lnTo>
                    <a:pt x="814" y="217"/>
                  </a:lnTo>
                  <a:lnTo>
                    <a:pt x="821" y="217"/>
                  </a:lnTo>
                  <a:lnTo>
                    <a:pt x="821" y="221"/>
                  </a:lnTo>
                  <a:lnTo>
                    <a:pt x="828" y="221"/>
                  </a:lnTo>
                  <a:lnTo>
                    <a:pt x="828" y="223"/>
                  </a:lnTo>
                  <a:lnTo>
                    <a:pt x="835" y="223"/>
                  </a:lnTo>
                  <a:lnTo>
                    <a:pt x="835" y="226"/>
                  </a:lnTo>
                  <a:lnTo>
                    <a:pt x="842" y="226"/>
                  </a:lnTo>
                  <a:lnTo>
                    <a:pt x="842" y="229"/>
                  </a:lnTo>
                  <a:lnTo>
                    <a:pt x="849" y="229"/>
                  </a:lnTo>
                  <a:lnTo>
                    <a:pt x="849" y="231"/>
                  </a:lnTo>
                  <a:lnTo>
                    <a:pt x="856" y="231"/>
                  </a:lnTo>
                  <a:lnTo>
                    <a:pt x="856" y="234"/>
                  </a:lnTo>
                  <a:lnTo>
                    <a:pt x="863" y="234"/>
                  </a:lnTo>
                  <a:lnTo>
                    <a:pt x="863" y="236"/>
                  </a:lnTo>
                  <a:lnTo>
                    <a:pt x="870" y="236"/>
                  </a:lnTo>
                  <a:lnTo>
                    <a:pt x="870" y="240"/>
                  </a:lnTo>
                  <a:lnTo>
                    <a:pt x="877" y="240"/>
                  </a:lnTo>
                  <a:lnTo>
                    <a:pt x="877" y="243"/>
                  </a:lnTo>
                  <a:lnTo>
                    <a:pt x="884" y="243"/>
                  </a:lnTo>
                  <a:lnTo>
                    <a:pt x="884" y="245"/>
                  </a:lnTo>
                  <a:lnTo>
                    <a:pt x="891" y="245"/>
                  </a:lnTo>
                  <a:lnTo>
                    <a:pt x="891" y="246"/>
                  </a:lnTo>
                  <a:lnTo>
                    <a:pt x="898" y="246"/>
                  </a:lnTo>
                  <a:lnTo>
                    <a:pt x="898" y="248"/>
                  </a:lnTo>
                  <a:lnTo>
                    <a:pt x="905" y="248"/>
                  </a:lnTo>
                  <a:lnTo>
                    <a:pt x="905" y="251"/>
                  </a:lnTo>
                  <a:lnTo>
                    <a:pt x="912" y="251"/>
                  </a:lnTo>
                  <a:lnTo>
                    <a:pt x="912" y="253"/>
                  </a:lnTo>
                  <a:lnTo>
                    <a:pt x="918" y="253"/>
                  </a:lnTo>
                  <a:lnTo>
                    <a:pt x="918" y="256"/>
                  </a:lnTo>
                  <a:lnTo>
                    <a:pt x="925" y="256"/>
                  </a:lnTo>
                  <a:lnTo>
                    <a:pt x="925" y="257"/>
                  </a:lnTo>
                  <a:lnTo>
                    <a:pt x="932" y="257"/>
                  </a:lnTo>
                  <a:lnTo>
                    <a:pt x="932" y="260"/>
                  </a:lnTo>
                  <a:lnTo>
                    <a:pt x="939" y="260"/>
                  </a:lnTo>
                  <a:lnTo>
                    <a:pt x="939" y="262"/>
                  </a:lnTo>
                  <a:lnTo>
                    <a:pt x="946" y="262"/>
                  </a:lnTo>
                  <a:lnTo>
                    <a:pt x="946" y="264"/>
                  </a:lnTo>
                  <a:lnTo>
                    <a:pt x="953" y="264"/>
                  </a:lnTo>
                  <a:lnTo>
                    <a:pt x="953" y="267"/>
                  </a:lnTo>
                  <a:lnTo>
                    <a:pt x="960" y="267"/>
                  </a:lnTo>
                  <a:lnTo>
                    <a:pt x="960" y="268"/>
                  </a:lnTo>
                  <a:lnTo>
                    <a:pt x="967" y="268"/>
                  </a:lnTo>
                  <a:lnTo>
                    <a:pt x="967" y="271"/>
                  </a:lnTo>
                  <a:lnTo>
                    <a:pt x="974" y="271"/>
                  </a:lnTo>
                  <a:lnTo>
                    <a:pt x="974" y="273"/>
                  </a:lnTo>
                  <a:lnTo>
                    <a:pt x="981" y="273"/>
                  </a:lnTo>
                  <a:lnTo>
                    <a:pt x="981" y="276"/>
                  </a:lnTo>
                  <a:lnTo>
                    <a:pt x="988" y="276"/>
                  </a:lnTo>
                  <a:lnTo>
                    <a:pt x="988" y="278"/>
                  </a:lnTo>
                  <a:lnTo>
                    <a:pt x="995" y="278"/>
                  </a:lnTo>
                  <a:lnTo>
                    <a:pt x="995" y="280"/>
                  </a:lnTo>
                  <a:lnTo>
                    <a:pt x="1002" y="280"/>
                  </a:lnTo>
                  <a:lnTo>
                    <a:pt x="1002" y="282"/>
                  </a:lnTo>
                  <a:lnTo>
                    <a:pt x="1009" y="282"/>
                  </a:lnTo>
                  <a:lnTo>
                    <a:pt x="1009" y="284"/>
                  </a:lnTo>
                  <a:lnTo>
                    <a:pt x="1016" y="284"/>
                  </a:lnTo>
                  <a:lnTo>
                    <a:pt x="1016" y="285"/>
                  </a:lnTo>
                  <a:lnTo>
                    <a:pt x="1023" y="285"/>
                  </a:lnTo>
                  <a:lnTo>
                    <a:pt x="1023" y="288"/>
                  </a:lnTo>
                  <a:lnTo>
                    <a:pt x="1030" y="288"/>
                  </a:lnTo>
                  <a:lnTo>
                    <a:pt x="1030" y="289"/>
                  </a:lnTo>
                  <a:lnTo>
                    <a:pt x="1037" y="289"/>
                  </a:lnTo>
                  <a:lnTo>
                    <a:pt x="1037" y="290"/>
                  </a:lnTo>
                  <a:lnTo>
                    <a:pt x="1044" y="290"/>
                  </a:lnTo>
                  <a:lnTo>
                    <a:pt x="1044" y="292"/>
                  </a:lnTo>
                  <a:lnTo>
                    <a:pt x="1051" y="292"/>
                  </a:lnTo>
                  <a:lnTo>
                    <a:pt x="1051" y="294"/>
                  </a:lnTo>
                  <a:lnTo>
                    <a:pt x="1058" y="294"/>
                  </a:lnTo>
                  <a:lnTo>
                    <a:pt x="1058" y="297"/>
                  </a:lnTo>
                  <a:lnTo>
                    <a:pt x="1065" y="297"/>
                  </a:lnTo>
                  <a:lnTo>
                    <a:pt x="1065" y="299"/>
                  </a:lnTo>
                  <a:lnTo>
                    <a:pt x="1072" y="299"/>
                  </a:lnTo>
                  <a:lnTo>
                    <a:pt x="1072" y="301"/>
                  </a:lnTo>
                  <a:lnTo>
                    <a:pt x="1078" y="301"/>
                  </a:lnTo>
                  <a:lnTo>
                    <a:pt x="1078" y="303"/>
                  </a:lnTo>
                  <a:lnTo>
                    <a:pt x="1085" y="303"/>
                  </a:lnTo>
                  <a:lnTo>
                    <a:pt x="1085" y="305"/>
                  </a:lnTo>
                  <a:lnTo>
                    <a:pt x="1092" y="305"/>
                  </a:lnTo>
                  <a:lnTo>
                    <a:pt x="1092" y="306"/>
                  </a:lnTo>
                  <a:lnTo>
                    <a:pt x="1099" y="306"/>
                  </a:lnTo>
                  <a:lnTo>
                    <a:pt x="1099" y="307"/>
                  </a:lnTo>
                  <a:lnTo>
                    <a:pt x="1106" y="307"/>
                  </a:lnTo>
                  <a:lnTo>
                    <a:pt x="1106" y="308"/>
                  </a:lnTo>
                  <a:lnTo>
                    <a:pt x="1113" y="308"/>
                  </a:lnTo>
                  <a:lnTo>
                    <a:pt x="1113" y="310"/>
                  </a:lnTo>
                  <a:lnTo>
                    <a:pt x="1120" y="310"/>
                  </a:lnTo>
                  <a:lnTo>
                    <a:pt x="1120" y="311"/>
                  </a:lnTo>
                  <a:lnTo>
                    <a:pt x="1127" y="311"/>
                  </a:lnTo>
                  <a:lnTo>
                    <a:pt x="1127" y="312"/>
                  </a:lnTo>
                  <a:lnTo>
                    <a:pt x="1134" y="312"/>
                  </a:lnTo>
                  <a:lnTo>
                    <a:pt x="1134" y="314"/>
                  </a:lnTo>
                  <a:lnTo>
                    <a:pt x="1141" y="314"/>
                  </a:lnTo>
                  <a:lnTo>
                    <a:pt x="1141" y="316"/>
                  </a:lnTo>
                  <a:lnTo>
                    <a:pt x="1148" y="316"/>
                  </a:lnTo>
                  <a:lnTo>
                    <a:pt x="1148" y="319"/>
                  </a:lnTo>
                  <a:lnTo>
                    <a:pt x="1155" y="319"/>
                  </a:lnTo>
                  <a:lnTo>
                    <a:pt x="1155" y="321"/>
                  </a:lnTo>
                  <a:lnTo>
                    <a:pt x="1162" y="321"/>
                  </a:lnTo>
                  <a:lnTo>
                    <a:pt x="1162" y="323"/>
                  </a:lnTo>
                  <a:lnTo>
                    <a:pt x="1169" y="323"/>
                  </a:lnTo>
                  <a:lnTo>
                    <a:pt x="1169" y="324"/>
                  </a:lnTo>
                  <a:lnTo>
                    <a:pt x="1176" y="324"/>
                  </a:lnTo>
                  <a:lnTo>
                    <a:pt x="1176" y="326"/>
                  </a:lnTo>
                  <a:lnTo>
                    <a:pt x="1183" y="326"/>
                  </a:lnTo>
                  <a:lnTo>
                    <a:pt x="1183" y="326"/>
                  </a:lnTo>
                  <a:lnTo>
                    <a:pt x="1190" y="326"/>
                  </a:lnTo>
                  <a:lnTo>
                    <a:pt x="1190" y="328"/>
                  </a:lnTo>
                  <a:lnTo>
                    <a:pt x="1197" y="328"/>
                  </a:lnTo>
                  <a:lnTo>
                    <a:pt x="1197" y="329"/>
                  </a:lnTo>
                  <a:lnTo>
                    <a:pt x="1204" y="329"/>
                  </a:lnTo>
                  <a:lnTo>
                    <a:pt x="1204" y="331"/>
                  </a:lnTo>
                  <a:lnTo>
                    <a:pt x="1211" y="331"/>
                  </a:lnTo>
                  <a:lnTo>
                    <a:pt x="1211" y="333"/>
                  </a:lnTo>
                  <a:lnTo>
                    <a:pt x="1218" y="333"/>
                  </a:lnTo>
                  <a:lnTo>
                    <a:pt x="1218" y="334"/>
                  </a:lnTo>
                  <a:lnTo>
                    <a:pt x="1225" y="334"/>
                  </a:lnTo>
                  <a:lnTo>
                    <a:pt x="1225" y="335"/>
                  </a:lnTo>
                  <a:lnTo>
                    <a:pt x="1232" y="335"/>
                  </a:lnTo>
                  <a:lnTo>
                    <a:pt x="1232" y="337"/>
                  </a:lnTo>
                  <a:lnTo>
                    <a:pt x="1239" y="337"/>
                  </a:lnTo>
                  <a:lnTo>
                    <a:pt x="1239" y="339"/>
                  </a:lnTo>
                  <a:lnTo>
                    <a:pt x="1245" y="339"/>
                  </a:lnTo>
                  <a:lnTo>
                    <a:pt x="1245" y="341"/>
                  </a:lnTo>
                  <a:lnTo>
                    <a:pt x="1252" y="341"/>
                  </a:lnTo>
                  <a:lnTo>
                    <a:pt x="1252" y="343"/>
                  </a:lnTo>
                  <a:lnTo>
                    <a:pt x="1259" y="343"/>
                  </a:lnTo>
                  <a:lnTo>
                    <a:pt x="1259" y="345"/>
                  </a:lnTo>
                  <a:lnTo>
                    <a:pt x="1266" y="345"/>
                  </a:lnTo>
                  <a:lnTo>
                    <a:pt x="1266" y="347"/>
                  </a:lnTo>
                  <a:lnTo>
                    <a:pt x="1273" y="347"/>
                  </a:lnTo>
                  <a:lnTo>
                    <a:pt x="1273" y="349"/>
                  </a:lnTo>
                  <a:lnTo>
                    <a:pt x="1280" y="349"/>
                  </a:lnTo>
                  <a:lnTo>
                    <a:pt x="1280" y="351"/>
                  </a:lnTo>
                  <a:lnTo>
                    <a:pt x="1287" y="351"/>
                  </a:lnTo>
                  <a:lnTo>
                    <a:pt x="1287" y="352"/>
                  </a:lnTo>
                  <a:lnTo>
                    <a:pt x="1294" y="352"/>
                  </a:lnTo>
                  <a:lnTo>
                    <a:pt x="1294" y="354"/>
                  </a:lnTo>
                  <a:lnTo>
                    <a:pt x="1301" y="354"/>
                  </a:lnTo>
                  <a:lnTo>
                    <a:pt x="1301" y="355"/>
                  </a:lnTo>
                  <a:lnTo>
                    <a:pt x="1308" y="355"/>
                  </a:lnTo>
                  <a:lnTo>
                    <a:pt x="1308" y="357"/>
                  </a:lnTo>
                  <a:lnTo>
                    <a:pt x="1315" y="357"/>
                  </a:lnTo>
                  <a:lnTo>
                    <a:pt x="1315" y="359"/>
                  </a:lnTo>
                  <a:lnTo>
                    <a:pt x="1322" y="359"/>
                  </a:lnTo>
                  <a:lnTo>
                    <a:pt x="1322" y="362"/>
                  </a:lnTo>
                  <a:lnTo>
                    <a:pt x="1329" y="362"/>
                  </a:lnTo>
                  <a:lnTo>
                    <a:pt x="1329" y="363"/>
                  </a:lnTo>
                  <a:lnTo>
                    <a:pt x="1336" y="363"/>
                  </a:lnTo>
                  <a:lnTo>
                    <a:pt x="1336" y="364"/>
                  </a:lnTo>
                  <a:lnTo>
                    <a:pt x="1343" y="364"/>
                  </a:lnTo>
                  <a:lnTo>
                    <a:pt x="1343" y="367"/>
                  </a:lnTo>
                  <a:lnTo>
                    <a:pt x="1350" y="367"/>
                  </a:lnTo>
                  <a:lnTo>
                    <a:pt x="1350" y="369"/>
                  </a:lnTo>
                  <a:lnTo>
                    <a:pt x="1357" y="369"/>
                  </a:lnTo>
                  <a:lnTo>
                    <a:pt x="1357" y="370"/>
                  </a:lnTo>
                  <a:lnTo>
                    <a:pt x="1364" y="370"/>
                  </a:lnTo>
                  <a:lnTo>
                    <a:pt x="1364" y="372"/>
                  </a:lnTo>
                  <a:lnTo>
                    <a:pt x="1371" y="372"/>
                  </a:lnTo>
                  <a:lnTo>
                    <a:pt x="1371" y="373"/>
                  </a:lnTo>
                  <a:lnTo>
                    <a:pt x="1378" y="373"/>
                  </a:lnTo>
                  <a:lnTo>
                    <a:pt x="1378" y="374"/>
                  </a:lnTo>
                  <a:lnTo>
                    <a:pt x="1385" y="374"/>
                  </a:lnTo>
                  <a:lnTo>
                    <a:pt x="1385" y="376"/>
                  </a:lnTo>
                  <a:lnTo>
                    <a:pt x="1392" y="376"/>
                  </a:lnTo>
                  <a:lnTo>
                    <a:pt x="1392" y="376"/>
                  </a:lnTo>
                </a:path>
              </a:pathLst>
            </a:custGeom>
            <a:noFill/>
            <a:ln w="13">
              <a:solidFill>
                <a:srgbClr val="E37E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743" y="1274"/>
              <a:ext cx="4604" cy="1241"/>
            </a:xfrm>
            <a:custGeom>
              <a:avLst/>
              <a:gdLst>
                <a:gd name="T0" fmla="*/ 0 w 1392"/>
                <a:gd name="T1" fmla="*/ 0 h 375"/>
                <a:gd name="T2" fmla="*/ 77 w 1392"/>
                <a:gd name="T3" fmla="*/ 1 h 375"/>
                <a:gd name="T4" fmla="*/ 160 w 1392"/>
                <a:gd name="T5" fmla="*/ 1 h 375"/>
                <a:gd name="T6" fmla="*/ 223 w 1392"/>
                <a:gd name="T7" fmla="*/ 2 h 375"/>
                <a:gd name="T8" fmla="*/ 258 w 1392"/>
                <a:gd name="T9" fmla="*/ 4 h 375"/>
                <a:gd name="T10" fmla="*/ 278 w 1392"/>
                <a:gd name="T11" fmla="*/ 6 h 375"/>
                <a:gd name="T12" fmla="*/ 299 w 1392"/>
                <a:gd name="T13" fmla="*/ 9 h 375"/>
                <a:gd name="T14" fmla="*/ 320 w 1392"/>
                <a:gd name="T15" fmla="*/ 17 h 375"/>
                <a:gd name="T16" fmla="*/ 341 w 1392"/>
                <a:gd name="T17" fmla="*/ 23 h 375"/>
                <a:gd name="T18" fmla="*/ 362 w 1392"/>
                <a:gd name="T19" fmla="*/ 32 h 375"/>
                <a:gd name="T20" fmla="*/ 383 w 1392"/>
                <a:gd name="T21" fmla="*/ 40 h 375"/>
                <a:gd name="T22" fmla="*/ 404 w 1392"/>
                <a:gd name="T23" fmla="*/ 50 h 375"/>
                <a:gd name="T24" fmla="*/ 424 w 1392"/>
                <a:gd name="T25" fmla="*/ 61 h 375"/>
                <a:gd name="T26" fmla="*/ 445 w 1392"/>
                <a:gd name="T27" fmla="*/ 70 h 375"/>
                <a:gd name="T28" fmla="*/ 466 w 1392"/>
                <a:gd name="T29" fmla="*/ 78 h 375"/>
                <a:gd name="T30" fmla="*/ 487 w 1392"/>
                <a:gd name="T31" fmla="*/ 87 h 375"/>
                <a:gd name="T32" fmla="*/ 508 w 1392"/>
                <a:gd name="T33" fmla="*/ 98 h 375"/>
                <a:gd name="T34" fmla="*/ 529 w 1392"/>
                <a:gd name="T35" fmla="*/ 106 h 375"/>
                <a:gd name="T36" fmla="*/ 550 w 1392"/>
                <a:gd name="T37" fmla="*/ 116 h 375"/>
                <a:gd name="T38" fmla="*/ 571 w 1392"/>
                <a:gd name="T39" fmla="*/ 125 h 375"/>
                <a:gd name="T40" fmla="*/ 591 w 1392"/>
                <a:gd name="T41" fmla="*/ 135 h 375"/>
                <a:gd name="T42" fmla="*/ 612 w 1392"/>
                <a:gd name="T43" fmla="*/ 144 h 375"/>
                <a:gd name="T44" fmla="*/ 633 w 1392"/>
                <a:gd name="T45" fmla="*/ 153 h 375"/>
                <a:gd name="T46" fmla="*/ 654 w 1392"/>
                <a:gd name="T47" fmla="*/ 162 h 375"/>
                <a:gd name="T48" fmla="*/ 675 w 1392"/>
                <a:gd name="T49" fmla="*/ 168 h 375"/>
                <a:gd name="T50" fmla="*/ 696 w 1392"/>
                <a:gd name="T51" fmla="*/ 176 h 375"/>
                <a:gd name="T52" fmla="*/ 717 w 1392"/>
                <a:gd name="T53" fmla="*/ 182 h 375"/>
                <a:gd name="T54" fmla="*/ 738 w 1392"/>
                <a:gd name="T55" fmla="*/ 190 h 375"/>
                <a:gd name="T56" fmla="*/ 758 w 1392"/>
                <a:gd name="T57" fmla="*/ 200 h 375"/>
                <a:gd name="T58" fmla="*/ 779 w 1392"/>
                <a:gd name="T59" fmla="*/ 210 h 375"/>
                <a:gd name="T60" fmla="*/ 800 w 1392"/>
                <a:gd name="T61" fmla="*/ 217 h 375"/>
                <a:gd name="T62" fmla="*/ 821 w 1392"/>
                <a:gd name="T63" fmla="*/ 225 h 375"/>
                <a:gd name="T64" fmla="*/ 842 w 1392"/>
                <a:gd name="T65" fmla="*/ 234 h 375"/>
                <a:gd name="T66" fmla="*/ 863 w 1392"/>
                <a:gd name="T67" fmla="*/ 241 h 375"/>
                <a:gd name="T68" fmla="*/ 884 w 1392"/>
                <a:gd name="T69" fmla="*/ 249 h 375"/>
                <a:gd name="T70" fmla="*/ 905 w 1392"/>
                <a:gd name="T71" fmla="*/ 254 h 375"/>
                <a:gd name="T72" fmla="*/ 925 w 1392"/>
                <a:gd name="T73" fmla="*/ 263 h 375"/>
                <a:gd name="T74" fmla="*/ 946 w 1392"/>
                <a:gd name="T75" fmla="*/ 269 h 375"/>
                <a:gd name="T76" fmla="*/ 967 w 1392"/>
                <a:gd name="T77" fmla="*/ 277 h 375"/>
                <a:gd name="T78" fmla="*/ 988 w 1392"/>
                <a:gd name="T79" fmla="*/ 284 h 375"/>
                <a:gd name="T80" fmla="*/ 1009 w 1392"/>
                <a:gd name="T81" fmla="*/ 290 h 375"/>
                <a:gd name="T82" fmla="*/ 1030 w 1392"/>
                <a:gd name="T83" fmla="*/ 297 h 375"/>
                <a:gd name="T84" fmla="*/ 1051 w 1392"/>
                <a:gd name="T85" fmla="*/ 299 h 375"/>
                <a:gd name="T86" fmla="*/ 1072 w 1392"/>
                <a:gd name="T87" fmla="*/ 304 h 375"/>
                <a:gd name="T88" fmla="*/ 1092 w 1392"/>
                <a:gd name="T89" fmla="*/ 308 h 375"/>
                <a:gd name="T90" fmla="*/ 1113 w 1392"/>
                <a:gd name="T91" fmla="*/ 315 h 375"/>
                <a:gd name="T92" fmla="*/ 1134 w 1392"/>
                <a:gd name="T93" fmla="*/ 319 h 375"/>
                <a:gd name="T94" fmla="*/ 1155 w 1392"/>
                <a:gd name="T95" fmla="*/ 324 h 375"/>
                <a:gd name="T96" fmla="*/ 1176 w 1392"/>
                <a:gd name="T97" fmla="*/ 328 h 375"/>
                <a:gd name="T98" fmla="*/ 1197 w 1392"/>
                <a:gd name="T99" fmla="*/ 331 h 375"/>
                <a:gd name="T100" fmla="*/ 1218 w 1392"/>
                <a:gd name="T101" fmla="*/ 335 h 375"/>
                <a:gd name="T102" fmla="*/ 1239 w 1392"/>
                <a:gd name="T103" fmla="*/ 342 h 375"/>
                <a:gd name="T104" fmla="*/ 1259 w 1392"/>
                <a:gd name="T105" fmla="*/ 348 h 375"/>
                <a:gd name="T106" fmla="*/ 1280 w 1392"/>
                <a:gd name="T107" fmla="*/ 353 h 375"/>
                <a:gd name="T108" fmla="*/ 1301 w 1392"/>
                <a:gd name="T109" fmla="*/ 358 h 375"/>
                <a:gd name="T110" fmla="*/ 1322 w 1392"/>
                <a:gd name="T111" fmla="*/ 362 h 375"/>
                <a:gd name="T112" fmla="*/ 1343 w 1392"/>
                <a:gd name="T113" fmla="*/ 364 h 375"/>
                <a:gd name="T114" fmla="*/ 1364 w 1392"/>
                <a:gd name="T115" fmla="*/ 369 h 375"/>
                <a:gd name="T116" fmla="*/ 1385 w 1392"/>
                <a:gd name="T117" fmla="*/ 37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92" h="37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1"/>
                  </a:lnTo>
                  <a:lnTo>
                    <a:pt x="77" y="1"/>
                  </a:lnTo>
                  <a:lnTo>
                    <a:pt x="77" y="1"/>
                  </a:lnTo>
                  <a:lnTo>
                    <a:pt x="139" y="1"/>
                  </a:lnTo>
                  <a:lnTo>
                    <a:pt x="139" y="1"/>
                  </a:lnTo>
                  <a:lnTo>
                    <a:pt x="153" y="1"/>
                  </a:lnTo>
                  <a:lnTo>
                    <a:pt x="153" y="1"/>
                  </a:lnTo>
                  <a:lnTo>
                    <a:pt x="160" y="1"/>
                  </a:lnTo>
                  <a:lnTo>
                    <a:pt x="160" y="2"/>
                  </a:lnTo>
                  <a:lnTo>
                    <a:pt x="188" y="2"/>
                  </a:lnTo>
                  <a:lnTo>
                    <a:pt x="188" y="2"/>
                  </a:lnTo>
                  <a:lnTo>
                    <a:pt x="216" y="2"/>
                  </a:lnTo>
                  <a:lnTo>
                    <a:pt x="216" y="2"/>
                  </a:lnTo>
                  <a:lnTo>
                    <a:pt x="223" y="2"/>
                  </a:lnTo>
                  <a:lnTo>
                    <a:pt x="223" y="3"/>
                  </a:lnTo>
                  <a:lnTo>
                    <a:pt x="237" y="3"/>
                  </a:lnTo>
                  <a:lnTo>
                    <a:pt x="237" y="4"/>
                  </a:lnTo>
                  <a:lnTo>
                    <a:pt x="251" y="4"/>
                  </a:lnTo>
                  <a:lnTo>
                    <a:pt x="251" y="4"/>
                  </a:lnTo>
                  <a:lnTo>
                    <a:pt x="258" y="4"/>
                  </a:lnTo>
                  <a:lnTo>
                    <a:pt x="258" y="5"/>
                  </a:lnTo>
                  <a:lnTo>
                    <a:pt x="264" y="5"/>
                  </a:lnTo>
                  <a:lnTo>
                    <a:pt x="264" y="6"/>
                  </a:lnTo>
                  <a:lnTo>
                    <a:pt x="271" y="6"/>
                  </a:lnTo>
                  <a:lnTo>
                    <a:pt x="271" y="6"/>
                  </a:lnTo>
                  <a:lnTo>
                    <a:pt x="278" y="6"/>
                  </a:lnTo>
                  <a:lnTo>
                    <a:pt x="278" y="7"/>
                  </a:lnTo>
                  <a:lnTo>
                    <a:pt x="285" y="7"/>
                  </a:lnTo>
                  <a:lnTo>
                    <a:pt x="285" y="9"/>
                  </a:lnTo>
                  <a:lnTo>
                    <a:pt x="292" y="9"/>
                  </a:lnTo>
                  <a:lnTo>
                    <a:pt x="292" y="9"/>
                  </a:lnTo>
                  <a:lnTo>
                    <a:pt x="299" y="9"/>
                  </a:lnTo>
                  <a:lnTo>
                    <a:pt x="299" y="11"/>
                  </a:lnTo>
                  <a:lnTo>
                    <a:pt x="306" y="11"/>
                  </a:lnTo>
                  <a:lnTo>
                    <a:pt x="306" y="13"/>
                  </a:lnTo>
                  <a:lnTo>
                    <a:pt x="313" y="13"/>
                  </a:lnTo>
                  <a:lnTo>
                    <a:pt x="313" y="17"/>
                  </a:lnTo>
                  <a:lnTo>
                    <a:pt x="320" y="17"/>
                  </a:lnTo>
                  <a:lnTo>
                    <a:pt x="320" y="19"/>
                  </a:lnTo>
                  <a:lnTo>
                    <a:pt x="327" y="19"/>
                  </a:lnTo>
                  <a:lnTo>
                    <a:pt x="327" y="21"/>
                  </a:lnTo>
                  <a:lnTo>
                    <a:pt x="334" y="21"/>
                  </a:lnTo>
                  <a:lnTo>
                    <a:pt x="334" y="23"/>
                  </a:lnTo>
                  <a:lnTo>
                    <a:pt x="341" y="23"/>
                  </a:lnTo>
                  <a:lnTo>
                    <a:pt x="341" y="26"/>
                  </a:lnTo>
                  <a:lnTo>
                    <a:pt x="348" y="26"/>
                  </a:lnTo>
                  <a:lnTo>
                    <a:pt x="348" y="28"/>
                  </a:lnTo>
                  <a:lnTo>
                    <a:pt x="355" y="28"/>
                  </a:lnTo>
                  <a:lnTo>
                    <a:pt x="355" y="32"/>
                  </a:lnTo>
                  <a:lnTo>
                    <a:pt x="362" y="32"/>
                  </a:lnTo>
                  <a:lnTo>
                    <a:pt x="362" y="34"/>
                  </a:lnTo>
                  <a:lnTo>
                    <a:pt x="369" y="34"/>
                  </a:lnTo>
                  <a:lnTo>
                    <a:pt x="369" y="37"/>
                  </a:lnTo>
                  <a:lnTo>
                    <a:pt x="376" y="37"/>
                  </a:lnTo>
                  <a:lnTo>
                    <a:pt x="376" y="40"/>
                  </a:lnTo>
                  <a:lnTo>
                    <a:pt x="383" y="40"/>
                  </a:lnTo>
                  <a:lnTo>
                    <a:pt x="383" y="44"/>
                  </a:lnTo>
                  <a:lnTo>
                    <a:pt x="390" y="44"/>
                  </a:lnTo>
                  <a:lnTo>
                    <a:pt x="390" y="46"/>
                  </a:lnTo>
                  <a:lnTo>
                    <a:pt x="397" y="46"/>
                  </a:lnTo>
                  <a:lnTo>
                    <a:pt x="397" y="50"/>
                  </a:lnTo>
                  <a:lnTo>
                    <a:pt x="404" y="50"/>
                  </a:lnTo>
                  <a:lnTo>
                    <a:pt x="404" y="52"/>
                  </a:lnTo>
                  <a:lnTo>
                    <a:pt x="411" y="52"/>
                  </a:lnTo>
                  <a:lnTo>
                    <a:pt x="411" y="57"/>
                  </a:lnTo>
                  <a:lnTo>
                    <a:pt x="418" y="57"/>
                  </a:lnTo>
                  <a:lnTo>
                    <a:pt x="418" y="61"/>
                  </a:lnTo>
                  <a:lnTo>
                    <a:pt x="424" y="61"/>
                  </a:lnTo>
                  <a:lnTo>
                    <a:pt x="424" y="64"/>
                  </a:lnTo>
                  <a:lnTo>
                    <a:pt x="431" y="64"/>
                  </a:lnTo>
                  <a:lnTo>
                    <a:pt x="431" y="68"/>
                  </a:lnTo>
                  <a:lnTo>
                    <a:pt x="438" y="68"/>
                  </a:lnTo>
                  <a:lnTo>
                    <a:pt x="438" y="70"/>
                  </a:lnTo>
                  <a:lnTo>
                    <a:pt x="445" y="70"/>
                  </a:lnTo>
                  <a:lnTo>
                    <a:pt x="445" y="72"/>
                  </a:lnTo>
                  <a:lnTo>
                    <a:pt x="452" y="72"/>
                  </a:lnTo>
                  <a:lnTo>
                    <a:pt x="452" y="75"/>
                  </a:lnTo>
                  <a:lnTo>
                    <a:pt x="459" y="75"/>
                  </a:lnTo>
                  <a:lnTo>
                    <a:pt x="459" y="78"/>
                  </a:lnTo>
                  <a:lnTo>
                    <a:pt x="466" y="78"/>
                  </a:lnTo>
                  <a:lnTo>
                    <a:pt x="466" y="81"/>
                  </a:lnTo>
                  <a:lnTo>
                    <a:pt x="473" y="81"/>
                  </a:lnTo>
                  <a:lnTo>
                    <a:pt x="473" y="84"/>
                  </a:lnTo>
                  <a:lnTo>
                    <a:pt x="480" y="84"/>
                  </a:lnTo>
                  <a:lnTo>
                    <a:pt x="480" y="87"/>
                  </a:lnTo>
                  <a:lnTo>
                    <a:pt x="487" y="87"/>
                  </a:lnTo>
                  <a:lnTo>
                    <a:pt x="487" y="89"/>
                  </a:lnTo>
                  <a:lnTo>
                    <a:pt x="494" y="89"/>
                  </a:lnTo>
                  <a:lnTo>
                    <a:pt x="494" y="94"/>
                  </a:lnTo>
                  <a:lnTo>
                    <a:pt x="501" y="94"/>
                  </a:lnTo>
                  <a:lnTo>
                    <a:pt x="501" y="98"/>
                  </a:lnTo>
                  <a:lnTo>
                    <a:pt x="508" y="98"/>
                  </a:lnTo>
                  <a:lnTo>
                    <a:pt x="508" y="101"/>
                  </a:lnTo>
                  <a:lnTo>
                    <a:pt x="515" y="101"/>
                  </a:lnTo>
                  <a:lnTo>
                    <a:pt x="515" y="103"/>
                  </a:lnTo>
                  <a:lnTo>
                    <a:pt x="522" y="103"/>
                  </a:lnTo>
                  <a:lnTo>
                    <a:pt x="522" y="106"/>
                  </a:lnTo>
                  <a:lnTo>
                    <a:pt x="529" y="106"/>
                  </a:lnTo>
                  <a:lnTo>
                    <a:pt x="529" y="109"/>
                  </a:lnTo>
                  <a:lnTo>
                    <a:pt x="536" y="109"/>
                  </a:lnTo>
                  <a:lnTo>
                    <a:pt x="536" y="112"/>
                  </a:lnTo>
                  <a:lnTo>
                    <a:pt x="543" y="112"/>
                  </a:lnTo>
                  <a:lnTo>
                    <a:pt x="543" y="116"/>
                  </a:lnTo>
                  <a:lnTo>
                    <a:pt x="550" y="116"/>
                  </a:lnTo>
                  <a:lnTo>
                    <a:pt x="550" y="120"/>
                  </a:lnTo>
                  <a:lnTo>
                    <a:pt x="557" y="120"/>
                  </a:lnTo>
                  <a:lnTo>
                    <a:pt x="557" y="124"/>
                  </a:lnTo>
                  <a:lnTo>
                    <a:pt x="564" y="124"/>
                  </a:lnTo>
                  <a:lnTo>
                    <a:pt x="564" y="125"/>
                  </a:lnTo>
                  <a:lnTo>
                    <a:pt x="571" y="125"/>
                  </a:lnTo>
                  <a:lnTo>
                    <a:pt x="571" y="129"/>
                  </a:lnTo>
                  <a:lnTo>
                    <a:pt x="578" y="129"/>
                  </a:lnTo>
                  <a:lnTo>
                    <a:pt x="578" y="132"/>
                  </a:lnTo>
                  <a:lnTo>
                    <a:pt x="584" y="132"/>
                  </a:lnTo>
                  <a:lnTo>
                    <a:pt x="584" y="135"/>
                  </a:lnTo>
                  <a:lnTo>
                    <a:pt x="591" y="135"/>
                  </a:lnTo>
                  <a:lnTo>
                    <a:pt x="591" y="137"/>
                  </a:lnTo>
                  <a:lnTo>
                    <a:pt x="598" y="137"/>
                  </a:lnTo>
                  <a:lnTo>
                    <a:pt x="598" y="140"/>
                  </a:lnTo>
                  <a:lnTo>
                    <a:pt x="605" y="140"/>
                  </a:lnTo>
                  <a:lnTo>
                    <a:pt x="605" y="144"/>
                  </a:lnTo>
                  <a:lnTo>
                    <a:pt x="612" y="144"/>
                  </a:lnTo>
                  <a:lnTo>
                    <a:pt x="612" y="147"/>
                  </a:lnTo>
                  <a:lnTo>
                    <a:pt x="619" y="147"/>
                  </a:lnTo>
                  <a:lnTo>
                    <a:pt x="619" y="151"/>
                  </a:lnTo>
                  <a:lnTo>
                    <a:pt x="626" y="151"/>
                  </a:lnTo>
                  <a:lnTo>
                    <a:pt x="626" y="153"/>
                  </a:lnTo>
                  <a:lnTo>
                    <a:pt x="633" y="153"/>
                  </a:lnTo>
                  <a:lnTo>
                    <a:pt x="633" y="156"/>
                  </a:lnTo>
                  <a:lnTo>
                    <a:pt x="640" y="156"/>
                  </a:lnTo>
                  <a:lnTo>
                    <a:pt x="640" y="159"/>
                  </a:lnTo>
                  <a:lnTo>
                    <a:pt x="647" y="159"/>
                  </a:lnTo>
                  <a:lnTo>
                    <a:pt x="647" y="162"/>
                  </a:lnTo>
                  <a:lnTo>
                    <a:pt x="654" y="162"/>
                  </a:lnTo>
                  <a:lnTo>
                    <a:pt x="654" y="164"/>
                  </a:lnTo>
                  <a:lnTo>
                    <a:pt x="661" y="164"/>
                  </a:lnTo>
                  <a:lnTo>
                    <a:pt x="661" y="166"/>
                  </a:lnTo>
                  <a:lnTo>
                    <a:pt x="668" y="166"/>
                  </a:lnTo>
                  <a:lnTo>
                    <a:pt x="668" y="168"/>
                  </a:lnTo>
                  <a:lnTo>
                    <a:pt x="675" y="168"/>
                  </a:lnTo>
                  <a:lnTo>
                    <a:pt x="675" y="170"/>
                  </a:lnTo>
                  <a:lnTo>
                    <a:pt x="682" y="170"/>
                  </a:lnTo>
                  <a:lnTo>
                    <a:pt x="682" y="174"/>
                  </a:lnTo>
                  <a:lnTo>
                    <a:pt x="689" y="174"/>
                  </a:lnTo>
                  <a:lnTo>
                    <a:pt x="689" y="176"/>
                  </a:lnTo>
                  <a:lnTo>
                    <a:pt x="696" y="176"/>
                  </a:lnTo>
                  <a:lnTo>
                    <a:pt x="696" y="178"/>
                  </a:lnTo>
                  <a:lnTo>
                    <a:pt x="703" y="178"/>
                  </a:lnTo>
                  <a:lnTo>
                    <a:pt x="703" y="180"/>
                  </a:lnTo>
                  <a:lnTo>
                    <a:pt x="710" y="180"/>
                  </a:lnTo>
                  <a:lnTo>
                    <a:pt x="710" y="182"/>
                  </a:lnTo>
                  <a:lnTo>
                    <a:pt x="717" y="182"/>
                  </a:lnTo>
                  <a:lnTo>
                    <a:pt x="717" y="183"/>
                  </a:lnTo>
                  <a:lnTo>
                    <a:pt x="724" y="183"/>
                  </a:lnTo>
                  <a:lnTo>
                    <a:pt x="724" y="187"/>
                  </a:lnTo>
                  <a:lnTo>
                    <a:pt x="731" y="187"/>
                  </a:lnTo>
                  <a:lnTo>
                    <a:pt x="731" y="190"/>
                  </a:lnTo>
                  <a:lnTo>
                    <a:pt x="738" y="190"/>
                  </a:lnTo>
                  <a:lnTo>
                    <a:pt x="738" y="193"/>
                  </a:lnTo>
                  <a:lnTo>
                    <a:pt x="745" y="193"/>
                  </a:lnTo>
                  <a:lnTo>
                    <a:pt x="745" y="197"/>
                  </a:lnTo>
                  <a:lnTo>
                    <a:pt x="751" y="197"/>
                  </a:lnTo>
                  <a:lnTo>
                    <a:pt x="751" y="200"/>
                  </a:lnTo>
                  <a:lnTo>
                    <a:pt x="758" y="200"/>
                  </a:lnTo>
                  <a:lnTo>
                    <a:pt x="758" y="202"/>
                  </a:lnTo>
                  <a:lnTo>
                    <a:pt x="765" y="202"/>
                  </a:lnTo>
                  <a:lnTo>
                    <a:pt x="765" y="207"/>
                  </a:lnTo>
                  <a:lnTo>
                    <a:pt x="772" y="207"/>
                  </a:lnTo>
                  <a:lnTo>
                    <a:pt x="772" y="210"/>
                  </a:lnTo>
                  <a:lnTo>
                    <a:pt x="779" y="210"/>
                  </a:lnTo>
                  <a:lnTo>
                    <a:pt x="779" y="212"/>
                  </a:lnTo>
                  <a:lnTo>
                    <a:pt x="786" y="212"/>
                  </a:lnTo>
                  <a:lnTo>
                    <a:pt x="786" y="215"/>
                  </a:lnTo>
                  <a:lnTo>
                    <a:pt x="793" y="215"/>
                  </a:lnTo>
                  <a:lnTo>
                    <a:pt x="793" y="217"/>
                  </a:lnTo>
                  <a:lnTo>
                    <a:pt x="800" y="217"/>
                  </a:lnTo>
                  <a:lnTo>
                    <a:pt x="800" y="219"/>
                  </a:lnTo>
                  <a:lnTo>
                    <a:pt x="807" y="219"/>
                  </a:lnTo>
                  <a:lnTo>
                    <a:pt x="807" y="222"/>
                  </a:lnTo>
                  <a:lnTo>
                    <a:pt x="814" y="222"/>
                  </a:lnTo>
                  <a:lnTo>
                    <a:pt x="814" y="225"/>
                  </a:lnTo>
                  <a:lnTo>
                    <a:pt x="821" y="225"/>
                  </a:lnTo>
                  <a:lnTo>
                    <a:pt x="821" y="230"/>
                  </a:lnTo>
                  <a:lnTo>
                    <a:pt x="828" y="230"/>
                  </a:lnTo>
                  <a:lnTo>
                    <a:pt x="828" y="231"/>
                  </a:lnTo>
                  <a:lnTo>
                    <a:pt x="835" y="231"/>
                  </a:lnTo>
                  <a:lnTo>
                    <a:pt x="835" y="234"/>
                  </a:lnTo>
                  <a:lnTo>
                    <a:pt x="842" y="234"/>
                  </a:lnTo>
                  <a:lnTo>
                    <a:pt x="842" y="236"/>
                  </a:lnTo>
                  <a:lnTo>
                    <a:pt x="849" y="236"/>
                  </a:lnTo>
                  <a:lnTo>
                    <a:pt x="849" y="238"/>
                  </a:lnTo>
                  <a:lnTo>
                    <a:pt x="856" y="238"/>
                  </a:lnTo>
                  <a:lnTo>
                    <a:pt x="856" y="241"/>
                  </a:lnTo>
                  <a:lnTo>
                    <a:pt x="863" y="241"/>
                  </a:lnTo>
                  <a:lnTo>
                    <a:pt x="863" y="244"/>
                  </a:lnTo>
                  <a:lnTo>
                    <a:pt x="870" y="244"/>
                  </a:lnTo>
                  <a:lnTo>
                    <a:pt x="870" y="246"/>
                  </a:lnTo>
                  <a:lnTo>
                    <a:pt x="877" y="246"/>
                  </a:lnTo>
                  <a:lnTo>
                    <a:pt x="877" y="249"/>
                  </a:lnTo>
                  <a:lnTo>
                    <a:pt x="884" y="249"/>
                  </a:lnTo>
                  <a:lnTo>
                    <a:pt x="884" y="250"/>
                  </a:lnTo>
                  <a:lnTo>
                    <a:pt x="891" y="250"/>
                  </a:lnTo>
                  <a:lnTo>
                    <a:pt x="891" y="253"/>
                  </a:lnTo>
                  <a:lnTo>
                    <a:pt x="898" y="253"/>
                  </a:lnTo>
                  <a:lnTo>
                    <a:pt x="898" y="254"/>
                  </a:lnTo>
                  <a:lnTo>
                    <a:pt x="905" y="254"/>
                  </a:lnTo>
                  <a:lnTo>
                    <a:pt x="905" y="258"/>
                  </a:lnTo>
                  <a:lnTo>
                    <a:pt x="912" y="258"/>
                  </a:lnTo>
                  <a:lnTo>
                    <a:pt x="912" y="261"/>
                  </a:lnTo>
                  <a:lnTo>
                    <a:pt x="918" y="261"/>
                  </a:lnTo>
                  <a:lnTo>
                    <a:pt x="918" y="263"/>
                  </a:lnTo>
                  <a:lnTo>
                    <a:pt x="925" y="263"/>
                  </a:lnTo>
                  <a:lnTo>
                    <a:pt x="925" y="265"/>
                  </a:lnTo>
                  <a:lnTo>
                    <a:pt x="932" y="265"/>
                  </a:lnTo>
                  <a:lnTo>
                    <a:pt x="932" y="267"/>
                  </a:lnTo>
                  <a:lnTo>
                    <a:pt x="939" y="267"/>
                  </a:lnTo>
                  <a:lnTo>
                    <a:pt x="939" y="269"/>
                  </a:lnTo>
                  <a:lnTo>
                    <a:pt x="946" y="269"/>
                  </a:lnTo>
                  <a:lnTo>
                    <a:pt x="946" y="272"/>
                  </a:lnTo>
                  <a:lnTo>
                    <a:pt x="953" y="272"/>
                  </a:lnTo>
                  <a:lnTo>
                    <a:pt x="953" y="275"/>
                  </a:lnTo>
                  <a:lnTo>
                    <a:pt x="960" y="275"/>
                  </a:lnTo>
                  <a:lnTo>
                    <a:pt x="960" y="277"/>
                  </a:lnTo>
                  <a:lnTo>
                    <a:pt x="967" y="277"/>
                  </a:lnTo>
                  <a:lnTo>
                    <a:pt x="967" y="277"/>
                  </a:lnTo>
                  <a:lnTo>
                    <a:pt x="974" y="277"/>
                  </a:lnTo>
                  <a:lnTo>
                    <a:pt x="974" y="282"/>
                  </a:lnTo>
                  <a:lnTo>
                    <a:pt x="981" y="282"/>
                  </a:lnTo>
                  <a:lnTo>
                    <a:pt x="981" y="284"/>
                  </a:lnTo>
                  <a:lnTo>
                    <a:pt x="988" y="284"/>
                  </a:lnTo>
                  <a:lnTo>
                    <a:pt x="988" y="286"/>
                  </a:lnTo>
                  <a:lnTo>
                    <a:pt x="995" y="286"/>
                  </a:lnTo>
                  <a:lnTo>
                    <a:pt x="995" y="288"/>
                  </a:lnTo>
                  <a:lnTo>
                    <a:pt x="1002" y="288"/>
                  </a:lnTo>
                  <a:lnTo>
                    <a:pt x="1002" y="290"/>
                  </a:lnTo>
                  <a:lnTo>
                    <a:pt x="1009" y="290"/>
                  </a:lnTo>
                  <a:lnTo>
                    <a:pt x="1009" y="291"/>
                  </a:lnTo>
                  <a:lnTo>
                    <a:pt x="1016" y="291"/>
                  </a:lnTo>
                  <a:lnTo>
                    <a:pt x="1016" y="294"/>
                  </a:lnTo>
                  <a:lnTo>
                    <a:pt x="1023" y="294"/>
                  </a:lnTo>
                  <a:lnTo>
                    <a:pt x="1023" y="297"/>
                  </a:lnTo>
                  <a:lnTo>
                    <a:pt x="1030" y="297"/>
                  </a:lnTo>
                  <a:lnTo>
                    <a:pt x="1030" y="298"/>
                  </a:lnTo>
                  <a:lnTo>
                    <a:pt x="1037" y="298"/>
                  </a:lnTo>
                  <a:lnTo>
                    <a:pt x="1037" y="299"/>
                  </a:lnTo>
                  <a:lnTo>
                    <a:pt x="1044" y="299"/>
                  </a:lnTo>
                  <a:lnTo>
                    <a:pt x="1044" y="299"/>
                  </a:lnTo>
                  <a:lnTo>
                    <a:pt x="1051" y="299"/>
                  </a:lnTo>
                  <a:lnTo>
                    <a:pt x="1051" y="300"/>
                  </a:lnTo>
                  <a:lnTo>
                    <a:pt x="1058" y="300"/>
                  </a:lnTo>
                  <a:lnTo>
                    <a:pt x="1058" y="302"/>
                  </a:lnTo>
                  <a:lnTo>
                    <a:pt x="1065" y="302"/>
                  </a:lnTo>
                  <a:lnTo>
                    <a:pt x="1065" y="304"/>
                  </a:lnTo>
                  <a:lnTo>
                    <a:pt x="1072" y="304"/>
                  </a:lnTo>
                  <a:lnTo>
                    <a:pt x="1072" y="305"/>
                  </a:lnTo>
                  <a:lnTo>
                    <a:pt x="1078" y="305"/>
                  </a:lnTo>
                  <a:lnTo>
                    <a:pt x="1078" y="306"/>
                  </a:lnTo>
                  <a:lnTo>
                    <a:pt x="1085" y="306"/>
                  </a:lnTo>
                  <a:lnTo>
                    <a:pt x="1085" y="308"/>
                  </a:lnTo>
                  <a:lnTo>
                    <a:pt x="1092" y="308"/>
                  </a:lnTo>
                  <a:lnTo>
                    <a:pt x="1092" y="310"/>
                  </a:lnTo>
                  <a:lnTo>
                    <a:pt x="1099" y="310"/>
                  </a:lnTo>
                  <a:lnTo>
                    <a:pt x="1099" y="312"/>
                  </a:lnTo>
                  <a:lnTo>
                    <a:pt x="1106" y="312"/>
                  </a:lnTo>
                  <a:lnTo>
                    <a:pt x="1106" y="315"/>
                  </a:lnTo>
                  <a:lnTo>
                    <a:pt x="1113" y="315"/>
                  </a:lnTo>
                  <a:lnTo>
                    <a:pt x="1113" y="316"/>
                  </a:lnTo>
                  <a:lnTo>
                    <a:pt x="1120" y="316"/>
                  </a:lnTo>
                  <a:lnTo>
                    <a:pt x="1120" y="318"/>
                  </a:lnTo>
                  <a:lnTo>
                    <a:pt x="1127" y="318"/>
                  </a:lnTo>
                  <a:lnTo>
                    <a:pt x="1127" y="319"/>
                  </a:lnTo>
                  <a:lnTo>
                    <a:pt x="1134" y="319"/>
                  </a:lnTo>
                  <a:lnTo>
                    <a:pt x="1134" y="320"/>
                  </a:lnTo>
                  <a:lnTo>
                    <a:pt x="1141" y="320"/>
                  </a:lnTo>
                  <a:lnTo>
                    <a:pt x="1141" y="322"/>
                  </a:lnTo>
                  <a:lnTo>
                    <a:pt x="1148" y="322"/>
                  </a:lnTo>
                  <a:lnTo>
                    <a:pt x="1148" y="324"/>
                  </a:lnTo>
                  <a:lnTo>
                    <a:pt x="1155" y="324"/>
                  </a:lnTo>
                  <a:lnTo>
                    <a:pt x="1155" y="325"/>
                  </a:lnTo>
                  <a:lnTo>
                    <a:pt x="1162" y="325"/>
                  </a:lnTo>
                  <a:lnTo>
                    <a:pt x="1162" y="327"/>
                  </a:lnTo>
                  <a:lnTo>
                    <a:pt x="1169" y="327"/>
                  </a:lnTo>
                  <a:lnTo>
                    <a:pt x="1169" y="328"/>
                  </a:lnTo>
                  <a:lnTo>
                    <a:pt x="1176" y="328"/>
                  </a:lnTo>
                  <a:lnTo>
                    <a:pt x="1176" y="329"/>
                  </a:lnTo>
                  <a:lnTo>
                    <a:pt x="1183" y="329"/>
                  </a:lnTo>
                  <a:lnTo>
                    <a:pt x="1183" y="330"/>
                  </a:lnTo>
                  <a:lnTo>
                    <a:pt x="1190" y="330"/>
                  </a:lnTo>
                  <a:lnTo>
                    <a:pt x="1190" y="331"/>
                  </a:lnTo>
                  <a:lnTo>
                    <a:pt x="1197" y="331"/>
                  </a:lnTo>
                  <a:lnTo>
                    <a:pt x="1197" y="332"/>
                  </a:lnTo>
                  <a:lnTo>
                    <a:pt x="1204" y="332"/>
                  </a:lnTo>
                  <a:lnTo>
                    <a:pt x="1204" y="333"/>
                  </a:lnTo>
                  <a:lnTo>
                    <a:pt x="1211" y="333"/>
                  </a:lnTo>
                  <a:lnTo>
                    <a:pt x="1211" y="335"/>
                  </a:lnTo>
                  <a:lnTo>
                    <a:pt x="1218" y="335"/>
                  </a:lnTo>
                  <a:lnTo>
                    <a:pt x="1218" y="338"/>
                  </a:lnTo>
                  <a:lnTo>
                    <a:pt x="1225" y="338"/>
                  </a:lnTo>
                  <a:lnTo>
                    <a:pt x="1225" y="339"/>
                  </a:lnTo>
                  <a:lnTo>
                    <a:pt x="1232" y="339"/>
                  </a:lnTo>
                  <a:lnTo>
                    <a:pt x="1232" y="342"/>
                  </a:lnTo>
                  <a:lnTo>
                    <a:pt x="1239" y="342"/>
                  </a:lnTo>
                  <a:lnTo>
                    <a:pt x="1239" y="345"/>
                  </a:lnTo>
                  <a:lnTo>
                    <a:pt x="1245" y="345"/>
                  </a:lnTo>
                  <a:lnTo>
                    <a:pt x="1245" y="345"/>
                  </a:lnTo>
                  <a:lnTo>
                    <a:pt x="1252" y="345"/>
                  </a:lnTo>
                  <a:lnTo>
                    <a:pt x="1252" y="348"/>
                  </a:lnTo>
                  <a:lnTo>
                    <a:pt x="1259" y="348"/>
                  </a:lnTo>
                  <a:lnTo>
                    <a:pt x="1259" y="350"/>
                  </a:lnTo>
                  <a:lnTo>
                    <a:pt x="1266" y="350"/>
                  </a:lnTo>
                  <a:lnTo>
                    <a:pt x="1266" y="352"/>
                  </a:lnTo>
                  <a:lnTo>
                    <a:pt x="1273" y="352"/>
                  </a:lnTo>
                  <a:lnTo>
                    <a:pt x="1273" y="353"/>
                  </a:lnTo>
                  <a:lnTo>
                    <a:pt x="1280" y="353"/>
                  </a:lnTo>
                  <a:lnTo>
                    <a:pt x="1280" y="356"/>
                  </a:lnTo>
                  <a:lnTo>
                    <a:pt x="1287" y="356"/>
                  </a:lnTo>
                  <a:lnTo>
                    <a:pt x="1287" y="357"/>
                  </a:lnTo>
                  <a:lnTo>
                    <a:pt x="1294" y="357"/>
                  </a:lnTo>
                  <a:lnTo>
                    <a:pt x="1294" y="358"/>
                  </a:lnTo>
                  <a:lnTo>
                    <a:pt x="1301" y="358"/>
                  </a:lnTo>
                  <a:lnTo>
                    <a:pt x="1301" y="359"/>
                  </a:lnTo>
                  <a:lnTo>
                    <a:pt x="1308" y="359"/>
                  </a:lnTo>
                  <a:lnTo>
                    <a:pt x="1308" y="360"/>
                  </a:lnTo>
                  <a:lnTo>
                    <a:pt x="1315" y="360"/>
                  </a:lnTo>
                  <a:lnTo>
                    <a:pt x="1315" y="362"/>
                  </a:lnTo>
                  <a:lnTo>
                    <a:pt x="1322" y="362"/>
                  </a:lnTo>
                  <a:lnTo>
                    <a:pt x="1322" y="363"/>
                  </a:lnTo>
                  <a:lnTo>
                    <a:pt x="1329" y="363"/>
                  </a:lnTo>
                  <a:lnTo>
                    <a:pt x="1329" y="363"/>
                  </a:lnTo>
                  <a:lnTo>
                    <a:pt x="1336" y="363"/>
                  </a:lnTo>
                  <a:lnTo>
                    <a:pt x="1336" y="364"/>
                  </a:lnTo>
                  <a:lnTo>
                    <a:pt x="1343" y="364"/>
                  </a:lnTo>
                  <a:lnTo>
                    <a:pt x="1343" y="366"/>
                  </a:lnTo>
                  <a:lnTo>
                    <a:pt x="1350" y="366"/>
                  </a:lnTo>
                  <a:lnTo>
                    <a:pt x="1350" y="368"/>
                  </a:lnTo>
                  <a:lnTo>
                    <a:pt x="1357" y="368"/>
                  </a:lnTo>
                  <a:lnTo>
                    <a:pt x="1357" y="369"/>
                  </a:lnTo>
                  <a:lnTo>
                    <a:pt x="1364" y="369"/>
                  </a:lnTo>
                  <a:lnTo>
                    <a:pt x="1364" y="369"/>
                  </a:lnTo>
                  <a:lnTo>
                    <a:pt x="1371" y="369"/>
                  </a:lnTo>
                  <a:lnTo>
                    <a:pt x="1371" y="371"/>
                  </a:lnTo>
                  <a:lnTo>
                    <a:pt x="1378" y="371"/>
                  </a:lnTo>
                  <a:lnTo>
                    <a:pt x="1378" y="372"/>
                  </a:lnTo>
                  <a:lnTo>
                    <a:pt x="1385" y="372"/>
                  </a:lnTo>
                  <a:lnTo>
                    <a:pt x="1385" y="375"/>
                  </a:lnTo>
                  <a:lnTo>
                    <a:pt x="1392" y="375"/>
                  </a:lnTo>
                  <a:lnTo>
                    <a:pt x="1392" y="375"/>
                  </a:lnTo>
                </a:path>
              </a:pathLst>
            </a:custGeom>
            <a:noFill/>
            <a:ln w="13">
              <a:solidFill>
                <a:srgbClr val="6E8E8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V="1">
              <a:off x="657" y="1188"/>
              <a:ext cx="0" cy="216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5" name="Line 18"/>
            <p:cNvSpPr>
              <a:spLocks noChangeShapeType="1"/>
            </p:cNvSpPr>
            <p:nvPr/>
          </p:nvSpPr>
          <p:spPr bwMode="auto">
            <a:xfrm flipH="1">
              <a:off x="601" y="3265"/>
              <a:ext cx="56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 rot="16200000">
              <a:off x="395" y="3149"/>
              <a:ext cx="24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0.00</a:t>
              </a:r>
              <a:endParaRPr kumimoji="0" lang="es-A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20"/>
            <p:cNvSpPr>
              <a:spLocks noChangeShapeType="1"/>
            </p:cNvSpPr>
            <p:nvPr/>
          </p:nvSpPr>
          <p:spPr bwMode="auto">
            <a:xfrm flipH="1">
              <a:off x="601" y="2769"/>
              <a:ext cx="56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 rot="16200000">
              <a:off x="395" y="2653"/>
              <a:ext cx="24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0.25</a:t>
              </a:r>
              <a:endParaRPr kumimoji="0" lang="es-A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Line 22"/>
            <p:cNvSpPr>
              <a:spLocks noChangeShapeType="1"/>
            </p:cNvSpPr>
            <p:nvPr/>
          </p:nvSpPr>
          <p:spPr bwMode="auto">
            <a:xfrm flipH="1">
              <a:off x="601" y="2270"/>
              <a:ext cx="56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 rot="16200000">
              <a:off x="395" y="2153"/>
              <a:ext cx="24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0.50</a:t>
              </a:r>
              <a:endParaRPr kumimoji="0" lang="es-A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601" y="1774"/>
              <a:ext cx="56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2" name="Rectangle 25"/>
            <p:cNvSpPr>
              <a:spLocks noChangeArrowheads="1"/>
            </p:cNvSpPr>
            <p:nvPr/>
          </p:nvSpPr>
          <p:spPr bwMode="auto">
            <a:xfrm rot="16200000">
              <a:off x="395" y="1657"/>
              <a:ext cx="24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0.75</a:t>
              </a:r>
              <a:endParaRPr kumimoji="0" lang="es-A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26"/>
            <p:cNvSpPr>
              <a:spLocks noChangeShapeType="1"/>
            </p:cNvSpPr>
            <p:nvPr/>
          </p:nvSpPr>
          <p:spPr bwMode="auto">
            <a:xfrm flipH="1">
              <a:off x="601" y="1274"/>
              <a:ext cx="56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4" name="Rectangle 27"/>
            <p:cNvSpPr>
              <a:spLocks noChangeArrowheads="1"/>
            </p:cNvSpPr>
            <p:nvPr/>
          </p:nvSpPr>
          <p:spPr bwMode="auto">
            <a:xfrm rot="16200000">
              <a:off x="395" y="1158"/>
              <a:ext cx="24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1.00</a:t>
              </a:r>
              <a:endParaRPr kumimoji="0" lang="es-A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28"/>
            <p:cNvSpPr>
              <a:spLocks noChangeArrowheads="1"/>
            </p:cNvSpPr>
            <p:nvPr/>
          </p:nvSpPr>
          <p:spPr bwMode="auto">
            <a:xfrm rot="16200000">
              <a:off x="-502" y="2121"/>
              <a:ext cx="15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Proporción de vacas vacías</a:t>
              </a:r>
              <a:endParaRPr kumimoji="0" lang="es-A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Line 29"/>
            <p:cNvSpPr>
              <a:spLocks noChangeShapeType="1"/>
            </p:cNvSpPr>
            <p:nvPr/>
          </p:nvSpPr>
          <p:spPr bwMode="auto">
            <a:xfrm>
              <a:off x="657" y="3355"/>
              <a:ext cx="4776" cy="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7" name="Line 30"/>
            <p:cNvSpPr>
              <a:spLocks noChangeShapeType="1"/>
            </p:cNvSpPr>
            <p:nvPr/>
          </p:nvSpPr>
          <p:spPr bwMode="auto">
            <a:xfrm>
              <a:off x="743" y="3355"/>
              <a:ext cx="0" cy="5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8" name="Rectangle 31"/>
            <p:cNvSpPr>
              <a:spLocks noChangeArrowheads="1"/>
            </p:cNvSpPr>
            <p:nvPr/>
          </p:nvSpPr>
          <p:spPr bwMode="auto">
            <a:xfrm>
              <a:off x="710" y="3437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s-A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Line 32"/>
            <p:cNvSpPr>
              <a:spLocks noChangeShapeType="1"/>
            </p:cNvSpPr>
            <p:nvPr/>
          </p:nvSpPr>
          <p:spPr bwMode="auto">
            <a:xfrm>
              <a:off x="1894" y="3355"/>
              <a:ext cx="0" cy="5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80" name="Rectangle 33"/>
            <p:cNvSpPr>
              <a:spLocks noChangeArrowheads="1"/>
            </p:cNvSpPr>
            <p:nvPr/>
          </p:nvSpPr>
          <p:spPr bwMode="auto">
            <a:xfrm>
              <a:off x="1824" y="3437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50</a:t>
              </a:r>
              <a:endParaRPr kumimoji="0" lang="es-A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Line 34"/>
            <p:cNvSpPr>
              <a:spLocks noChangeShapeType="1"/>
            </p:cNvSpPr>
            <p:nvPr/>
          </p:nvSpPr>
          <p:spPr bwMode="auto">
            <a:xfrm>
              <a:off x="3045" y="3355"/>
              <a:ext cx="0" cy="5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82" name="Rectangle 35"/>
            <p:cNvSpPr>
              <a:spLocks noChangeArrowheads="1"/>
            </p:cNvSpPr>
            <p:nvPr/>
          </p:nvSpPr>
          <p:spPr bwMode="auto">
            <a:xfrm>
              <a:off x="2942" y="3437"/>
              <a:ext cx="20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100</a:t>
              </a:r>
              <a:endParaRPr kumimoji="0" lang="es-A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Line 36"/>
            <p:cNvSpPr>
              <a:spLocks noChangeShapeType="1"/>
            </p:cNvSpPr>
            <p:nvPr/>
          </p:nvSpPr>
          <p:spPr bwMode="auto">
            <a:xfrm>
              <a:off x="4196" y="3355"/>
              <a:ext cx="0" cy="5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4093" y="3437"/>
              <a:ext cx="20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150</a:t>
              </a:r>
              <a:endParaRPr kumimoji="0" lang="es-A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Line 38"/>
            <p:cNvSpPr>
              <a:spLocks noChangeShapeType="1"/>
            </p:cNvSpPr>
            <p:nvPr/>
          </p:nvSpPr>
          <p:spPr bwMode="auto">
            <a:xfrm>
              <a:off x="5347" y="3355"/>
              <a:ext cx="0" cy="5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86" name="Rectangle 39"/>
            <p:cNvSpPr>
              <a:spLocks noChangeArrowheads="1"/>
            </p:cNvSpPr>
            <p:nvPr/>
          </p:nvSpPr>
          <p:spPr bwMode="auto">
            <a:xfrm>
              <a:off x="5245" y="3437"/>
              <a:ext cx="20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200</a:t>
              </a:r>
              <a:endParaRPr kumimoji="0" lang="es-A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2189" y="3702"/>
              <a:ext cx="178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Intervalo </a:t>
              </a:r>
              <a:r>
                <a:rPr kumimoji="0" lang="es-AR" sz="1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parto concepción (d)</a:t>
              </a:r>
              <a:endParaRPr kumimoji="0" lang="es-A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Line 42"/>
            <p:cNvSpPr>
              <a:spLocks noChangeShapeType="1"/>
            </p:cNvSpPr>
            <p:nvPr/>
          </p:nvSpPr>
          <p:spPr bwMode="auto">
            <a:xfrm>
              <a:off x="1083" y="2436"/>
              <a:ext cx="516" cy="0"/>
            </a:xfrm>
            <a:prstGeom prst="line">
              <a:avLst/>
            </a:prstGeom>
            <a:noFill/>
            <a:ln w="13">
              <a:solidFill>
                <a:srgbClr val="1A47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0" name="Line 43"/>
            <p:cNvSpPr>
              <a:spLocks noChangeShapeType="1"/>
            </p:cNvSpPr>
            <p:nvPr/>
          </p:nvSpPr>
          <p:spPr bwMode="auto">
            <a:xfrm>
              <a:off x="1083" y="2631"/>
              <a:ext cx="516" cy="0"/>
            </a:xfrm>
            <a:prstGeom prst="line">
              <a:avLst/>
            </a:prstGeom>
            <a:noFill/>
            <a:ln w="13">
              <a:solidFill>
                <a:srgbClr val="9035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1" name="Line 44"/>
            <p:cNvSpPr>
              <a:spLocks noChangeShapeType="1"/>
            </p:cNvSpPr>
            <p:nvPr/>
          </p:nvSpPr>
          <p:spPr bwMode="auto">
            <a:xfrm>
              <a:off x="1083" y="2823"/>
              <a:ext cx="516" cy="0"/>
            </a:xfrm>
            <a:prstGeom prst="line">
              <a:avLst/>
            </a:prstGeom>
            <a:noFill/>
            <a:ln w="13">
              <a:solidFill>
                <a:srgbClr val="5575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2" name="Line 45"/>
            <p:cNvSpPr>
              <a:spLocks noChangeShapeType="1"/>
            </p:cNvSpPr>
            <p:nvPr/>
          </p:nvSpPr>
          <p:spPr bwMode="auto">
            <a:xfrm>
              <a:off x="1083" y="3015"/>
              <a:ext cx="516" cy="0"/>
            </a:xfrm>
            <a:prstGeom prst="line">
              <a:avLst/>
            </a:prstGeom>
            <a:noFill/>
            <a:ln w="13">
              <a:solidFill>
                <a:srgbClr val="E37E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3" name="Line 46"/>
            <p:cNvSpPr>
              <a:spLocks noChangeShapeType="1"/>
            </p:cNvSpPr>
            <p:nvPr/>
          </p:nvSpPr>
          <p:spPr bwMode="auto">
            <a:xfrm>
              <a:off x="1083" y="3210"/>
              <a:ext cx="516" cy="0"/>
            </a:xfrm>
            <a:prstGeom prst="line">
              <a:avLst/>
            </a:prstGeom>
            <a:noFill/>
            <a:ln w="13">
              <a:solidFill>
                <a:srgbClr val="6E8E8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4" name="Rectangle 47"/>
            <p:cNvSpPr>
              <a:spLocks noChangeArrowheads="1"/>
            </p:cNvSpPr>
            <p:nvPr/>
          </p:nvSpPr>
          <p:spPr bwMode="auto">
            <a:xfrm>
              <a:off x="1682" y="2363"/>
              <a:ext cx="4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CC&gt;3</a:t>
              </a:r>
              <a:endParaRPr kumimoji="0" 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48"/>
            <p:cNvSpPr>
              <a:spLocks noChangeArrowheads="1"/>
            </p:cNvSpPr>
            <p:nvPr/>
          </p:nvSpPr>
          <p:spPr bwMode="auto">
            <a:xfrm>
              <a:off x="1682" y="2558"/>
              <a:ext cx="10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CC &gt;2.75 y &lt;=3</a:t>
              </a:r>
              <a:endParaRPr kumimoji="0" 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49"/>
            <p:cNvSpPr>
              <a:spLocks noChangeArrowheads="1"/>
            </p:cNvSpPr>
            <p:nvPr/>
          </p:nvSpPr>
          <p:spPr bwMode="auto">
            <a:xfrm>
              <a:off x="1682" y="2750"/>
              <a:ext cx="96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CC&gt;2.5 y &lt;=2.75</a:t>
              </a:r>
              <a:endParaRPr kumimoji="0" 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50"/>
            <p:cNvSpPr>
              <a:spLocks noChangeArrowheads="1"/>
            </p:cNvSpPr>
            <p:nvPr/>
          </p:nvSpPr>
          <p:spPr bwMode="auto">
            <a:xfrm>
              <a:off x="1682" y="2942"/>
              <a:ext cx="112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CC &gt;2.25 y &lt;=2.5</a:t>
              </a:r>
              <a:endParaRPr kumimoji="0" 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51"/>
            <p:cNvSpPr>
              <a:spLocks noChangeArrowheads="1"/>
            </p:cNvSpPr>
            <p:nvPr/>
          </p:nvSpPr>
          <p:spPr bwMode="auto">
            <a:xfrm>
              <a:off x="1682" y="3137"/>
              <a:ext cx="67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CC&lt;=2.25</a:t>
              </a:r>
              <a:endParaRPr kumimoji="0" 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6" name="1025 Rectángulo"/>
          <p:cNvSpPr/>
          <p:nvPr/>
        </p:nvSpPr>
        <p:spPr>
          <a:xfrm>
            <a:off x="251520" y="116632"/>
            <a:ext cx="86409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Relación entre la condición corporal posparto y la preñez en vacas de tambo (n: 12265)</a:t>
            </a:r>
          </a:p>
        </p:txBody>
      </p:sp>
      <p:cxnSp>
        <p:nvCxnSpPr>
          <p:cNvPr id="47" name="46 Conector recto"/>
          <p:cNvCxnSpPr>
            <a:endCxn id="56" idx="1"/>
          </p:cNvCxnSpPr>
          <p:nvPr/>
        </p:nvCxnSpPr>
        <p:spPr bwMode="auto">
          <a:xfrm flipV="1">
            <a:off x="1267275" y="3675633"/>
            <a:ext cx="7501183" cy="64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9" name="9 Rectángulo">
            <a:extLst>
              <a:ext uri="{FF2B5EF4-FFF2-40B4-BE49-F238E27FC236}">
                <a16:creationId xmlns:a16="http://schemas.microsoft.com/office/drawing/2014/main" id="{C8187256-E361-47EA-9663-6788A0945765}"/>
              </a:ext>
            </a:extLst>
          </p:cNvPr>
          <p:cNvSpPr/>
          <p:nvPr/>
        </p:nvSpPr>
        <p:spPr>
          <a:xfrm>
            <a:off x="4603103" y="6309320"/>
            <a:ext cx="4433393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>
                <a:solidFill>
                  <a:schemeClr val="bg1"/>
                </a:solidFill>
                <a:latin typeface="Garamond" pitchFamily="18" charset="0"/>
              </a:rPr>
              <a:t>Rearte et al. (datos sin publicar )</a:t>
            </a:r>
          </a:p>
        </p:txBody>
      </p:sp>
      <p:sp>
        <p:nvSpPr>
          <p:cNvPr id="100" name="4 Rectángulo">
            <a:extLst>
              <a:ext uri="{FF2B5EF4-FFF2-40B4-BE49-F238E27FC236}">
                <a16:creationId xmlns:a16="http://schemas.microsoft.com/office/drawing/2014/main" id="{38EFFC85-345F-49B0-8793-922D9A890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330" y="3789039"/>
            <a:ext cx="2699789" cy="626367"/>
          </a:xfrm>
          <a:prstGeom prst="rect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01" name="4 Rectángulo">
            <a:extLst>
              <a:ext uri="{FF2B5EF4-FFF2-40B4-BE49-F238E27FC236}">
                <a16:creationId xmlns:a16="http://schemas.microsoft.com/office/drawing/2014/main" id="{18E581A9-C990-493F-A5AB-5DED063B6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331" y="4458817"/>
            <a:ext cx="2699789" cy="839239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02" name="19 Rectángulo">
            <a:extLst>
              <a:ext uri="{FF2B5EF4-FFF2-40B4-BE49-F238E27FC236}">
                <a16:creationId xmlns:a16="http://schemas.microsoft.com/office/drawing/2014/main" id="{4C294CFD-AE5D-4ABF-B243-D15E458F8255}"/>
              </a:ext>
            </a:extLst>
          </p:cNvPr>
          <p:cNvSpPr/>
          <p:nvPr/>
        </p:nvSpPr>
        <p:spPr>
          <a:xfrm>
            <a:off x="5470575" y="1412776"/>
            <a:ext cx="3421905" cy="1815882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Vacas con CC ≤2.75 tienen intervalos parto – concepción 18 d más largos</a:t>
            </a:r>
          </a:p>
        </p:txBody>
      </p:sp>
    </p:spTree>
    <p:extLst>
      <p:ext uri="{BB962C8B-B14F-4D97-AF65-F5344CB8AC3E}">
        <p14:creationId xmlns:p14="http://schemas.microsoft.com/office/powerpoint/2010/main" val="33786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1" grpId="0" animBg="1"/>
      <p:bldP spid="1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19675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sz="2800" b="1" dirty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s-AR" sz="2800" b="1" dirty="0">
                <a:solidFill>
                  <a:schemeClr val="bg1"/>
                </a:solidFill>
                <a:latin typeface="Garamond" pitchFamily="18" charset="0"/>
              </a:rPr>
              <a:t>------------------------------------------------------------------</a:t>
            </a:r>
          </a:p>
          <a:p>
            <a:r>
              <a:rPr lang="es-AR" sz="2800" b="1" dirty="0">
                <a:solidFill>
                  <a:schemeClr val="bg1"/>
                </a:solidFill>
                <a:latin typeface="Garamond" pitchFamily="18" charset="0"/>
              </a:rPr>
              <a:t>          		     		HR	     95% CI	     P</a:t>
            </a:r>
          </a:p>
          <a:p>
            <a:r>
              <a:rPr lang="es-AR" sz="2800" b="1" dirty="0">
                <a:solidFill>
                  <a:schemeClr val="bg1"/>
                </a:solidFill>
                <a:latin typeface="Garamond" pitchFamily="18" charset="0"/>
              </a:rPr>
              <a:t>------------------------------------------------------------------</a:t>
            </a:r>
          </a:p>
          <a:p>
            <a:r>
              <a:rPr lang="es-AR" sz="2800" b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Condición corporal:</a:t>
            </a:r>
          </a:p>
          <a:p>
            <a:r>
              <a:rPr lang="es-AR" sz="2800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	</a:t>
            </a:r>
            <a:r>
              <a:rPr lang="es-AR" sz="2800" b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&gt;3.00                      1</a:t>
            </a:r>
          </a:p>
          <a:p>
            <a:pPr lvl="0"/>
            <a:r>
              <a:rPr lang="es-AR" sz="2800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	&gt;</a:t>
            </a:r>
            <a:r>
              <a:rPr lang="es-AR" sz="2800" b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2.75 -</a:t>
            </a:r>
            <a:r>
              <a:rPr lang="es-AR" sz="2800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≤3.00</a:t>
            </a:r>
            <a:r>
              <a:rPr lang="es-AR" sz="2800" b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	</a:t>
            </a:r>
            <a:r>
              <a:rPr lang="es-AR" sz="2800" b="1" dirty="0">
                <a:solidFill>
                  <a:schemeClr val="bg1"/>
                </a:solidFill>
                <a:latin typeface="Garamond" pitchFamily="18" charset="0"/>
              </a:rPr>
              <a:t>0.989	0.926 - 1.057	   0.754</a:t>
            </a:r>
          </a:p>
          <a:p>
            <a:pPr lvl="0"/>
            <a:r>
              <a:rPr lang="es-AR" sz="2800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	</a:t>
            </a:r>
            <a:r>
              <a:rPr lang="es-AR" sz="2800" b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&gt;2.50 </a:t>
            </a:r>
            <a:r>
              <a:rPr lang="es-AR" sz="2800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- ≤2.75    </a:t>
            </a:r>
            <a:r>
              <a:rPr lang="es-AR" sz="2800" b="1" dirty="0">
                <a:solidFill>
                  <a:schemeClr val="bg1"/>
                </a:solidFill>
                <a:latin typeface="Garamond" pitchFamily="18" charset="0"/>
              </a:rPr>
              <a:t>   	0.915 	0.854 - 0.979	   0.011</a:t>
            </a:r>
          </a:p>
          <a:p>
            <a:pPr lvl="0"/>
            <a:r>
              <a:rPr lang="es-AR" sz="2800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	</a:t>
            </a:r>
            <a:r>
              <a:rPr lang="es-AR" sz="2800" b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&gt;2.25 - ≤2.50  </a:t>
            </a:r>
            <a:r>
              <a:rPr lang="es-AR" sz="2800" b="1" dirty="0">
                <a:solidFill>
                  <a:schemeClr val="bg1"/>
                </a:solidFill>
                <a:latin typeface="Garamond" pitchFamily="18" charset="0"/>
              </a:rPr>
              <a:t>    	0.859	0.801 - 0.921	  &lt;0.001 </a:t>
            </a:r>
          </a:p>
          <a:p>
            <a:r>
              <a:rPr lang="es-AR" sz="2800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	 ≤2.25</a:t>
            </a:r>
            <a:r>
              <a:rPr lang="es-AR" sz="2800" b="1" dirty="0">
                <a:solidFill>
                  <a:schemeClr val="bg1"/>
                </a:solidFill>
                <a:latin typeface="Garamond" pitchFamily="18" charset="0"/>
              </a:rPr>
              <a:t>    	   	0.872	0.813 - 0.935	  &lt;0.001 </a:t>
            </a:r>
          </a:p>
          <a:p>
            <a:r>
              <a:rPr lang="es-AR" sz="2800" b="1" dirty="0">
                <a:solidFill>
                  <a:schemeClr val="bg1"/>
                </a:solidFill>
                <a:latin typeface="Garamond" pitchFamily="18" charset="0"/>
              </a:rPr>
              <a:t>------------------------------------------------------------------</a:t>
            </a:r>
          </a:p>
          <a:p>
            <a:r>
              <a:rPr lang="es-AR" sz="2800" b="1" dirty="0">
                <a:solidFill>
                  <a:schemeClr val="bg1"/>
                </a:solidFill>
                <a:latin typeface="Garamond" pitchFamily="18" charset="0"/>
              </a:rPr>
              <a:t>Primera condición corporal postparto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4090" y="116632"/>
            <a:ext cx="90344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Relación de la 1</a:t>
            </a:r>
            <a:r>
              <a:rPr lang="es-ES_tradnl" sz="3600" baseline="30000" dirty="0">
                <a:solidFill>
                  <a:srgbClr val="FFFF00"/>
                </a:solidFill>
                <a:latin typeface="Garamond" pitchFamily="18" charset="0"/>
              </a:rPr>
              <a:t>ra</a:t>
            </a: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 condición corporal posparto (36 </a:t>
            </a:r>
            <a:r>
              <a:rPr lang="es-ES_tradnl" sz="3600" dirty="0" err="1">
                <a:solidFill>
                  <a:srgbClr val="FFFF00"/>
                </a:solidFill>
                <a:latin typeface="Garamond" pitchFamily="18" charset="0"/>
              </a:rPr>
              <a:t>dpp</a:t>
            </a: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) y el riesgo instantáneo de preñez en vacas de tambo (n: 12265)</a:t>
            </a: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7236297" y="4273048"/>
            <a:ext cx="1080120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4211960" y="4245752"/>
            <a:ext cx="1008112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51520" y="5517232"/>
            <a:ext cx="7128792" cy="954107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s-AR" sz="2800" dirty="0">
                <a:solidFill>
                  <a:schemeClr val="bg1"/>
                </a:solidFill>
                <a:latin typeface="Garamond" pitchFamily="18" charset="0"/>
              </a:rPr>
              <a:t>El riesgo instantáneo de preñez disminuye (entre 8 y 14%) cuando la CC es ≤2.75</a:t>
            </a: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7236297" y="4674032"/>
            <a:ext cx="1080120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4211960" y="4646736"/>
            <a:ext cx="1008112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7236297" y="5106080"/>
            <a:ext cx="1080120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4211960" y="5078784"/>
            <a:ext cx="1008112" cy="38008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5" name="9 Rectángulo">
            <a:extLst>
              <a:ext uri="{FF2B5EF4-FFF2-40B4-BE49-F238E27FC236}">
                <a16:creationId xmlns:a16="http://schemas.microsoft.com/office/drawing/2014/main" id="{589EBEF6-E3FC-4F8F-9E26-A0CE8DD35DE9}"/>
              </a:ext>
            </a:extLst>
          </p:cNvPr>
          <p:cNvSpPr/>
          <p:nvPr/>
        </p:nvSpPr>
        <p:spPr>
          <a:xfrm>
            <a:off x="4675111" y="6309320"/>
            <a:ext cx="4433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>
                <a:solidFill>
                  <a:schemeClr val="bg1"/>
                </a:solidFill>
                <a:latin typeface="Garamond" pitchFamily="18" charset="0"/>
              </a:rPr>
              <a:t>Rearte et al. (datos sin publicar )</a:t>
            </a:r>
          </a:p>
        </p:txBody>
      </p:sp>
    </p:spTree>
    <p:extLst>
      <p:ext uri="{BB962C8B-B14F-4D97-AF65-F5344CB8AC3E}">
        <p14:creationId xmlns:p14="http://schemas.microsoft.com/office/powerpoint/2010/main" val="408484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856381E-7727-4808-9D5C-215701C32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94" y="1285184"/>
            <a:ext cx="7068050" cy="5510361"/>
          </a:xfrm>
          <a:prstGeom prst="rect">
            <a:avLst/>
          </a:prstGeom>
        </p:spPr>
      </p:pic>
      <p:sp>
        <p:nvSpPr>
          <p:cNvPr id="1026" name="1025 Rectángulo"/>
          <p:cNvSpPr/>
          <p:nvPr/>
        </p:nvSpPr>
        <p:spPr>
          <a:xfrm>
            <a:off x="251520" y="116632"/>
            <a:ext cx="8640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dirty="0">
                <a:solidFill>
                  <a:srgbClr val="FFFF00"/>
                </a:solidFill>
                <a:latin typeface="Garamond" pitchFamily="18" charset="0"/>
              </a:rPr>
              <a:t>Relación entre la endometritis clínica y la fertilidad en vacas lecheras (n: 1945)</a:t>
            </a:r>
          </a:p>
        </p:txBody>
      </p:sp>
      <p:cxnSp>
        <p:nvCxnSpPr>
          <p:cNvPr id="47" name="46 Conector recto"/>
          <p:cNvCxnSpPr>
            <a:cxnSpLocks/>
          </p:cNvCxnSpPr>
          <p:nvPr/>
        </p:nvCxnSpPr>
        <p:spPr bwMode="auto">
          <a:xfrm flipV="1">
            <a:off x="2051720" y="3650457"/>
            <a:ext cx="561662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4"/>
          <p:cNvSpPr>
            <a:spLocks noChangeArrowheads="1"/>
          </p:cNvSpPr>
          <p:nvPr/>
        </p:nvSpPr>
        <p:spPr bwMode="auto">
          <a:xfrm rot="-5398538">
            <a:off x="-884493" y="3450402"/>
            <a:ext cx="2318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s-ES_tradnl" sz="2000" b="0" dirty="0" err="1">
                <a:solidFill>
                  <a:schemeClr val="bg1"/>
                </a:solidFill>
                <a:latin typeface="Garamond" pitchFamily="18" charset="0"/>
              </a:rPr>
              <a:t>Giuliodori</a:t>
            </a:r>
            <a:r>
              <a:rPr lang="es-ES_tradnl" sz="2000" b="0" dirty="0">
                <a:solidFill>
                  <a:schemeClr val="bg1"/>
                </a:solidFill>
                <a:latin typeface="Garamond" pitchFamily="18" charset="0"/>
              </a:rPr>
              <a:t> Mauricio J</a:t>
            </a:r>
            <a:endParaRPr lang="es-ES" sz="20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9" name="9 Rectángulo">
            <a:extLst>
              <a:ext uri="{FF2B5EF4-FFF2-40B4-BE49-F238E27FC236}">
                <a16:creationId xmlns:a16="http://schemas.microsoft.com/office/drawing/2014/main" id="{C8187256-E361-47EA-9663-6788A0945765}"/>
              </a:ext>
            </a:extLst>
          </p:cNvPr>
          <p:cNvSpPr/>
          <p:nvPr/>
        </p:nvSpPr>
        <p:spPr>
          <a:xfrm>
            <a:off x="97435" y="5966489"/>
            <a:ext cx="1872208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>
                <a:solidFill>
                  <a:schemeClr val="bg1"/>
                </a:solidFill>
                <a:latin typeface="Garamond" pitchFamily="18" charset="0"/>
              </a:rPr>
              <a:t>Giuliodori et al. (2017)</a:t>
            </a:r>
          </a:p>
        </p:txBody>
      </p:sp>
      <p:grpSp>
        <p:nvGrpSpPr>
          <p:cNvPr id="103" name="10 Grupo">
            <a:extLst>
              <a:ext uri="{FF2B5EF4-FFF2-40B4-BE49-F238E27FC236}">
                <a16:creationId xmlns:a16="http://schemas.microsoft.com/office/drawing/2014/main" id="{5575ED0D-A25A-4507-A131-D8A3C03239F2}"/>
              </a:ext>
            </a:extLst>
          </p:cNvPr>
          <p:cNvGrpSpPr/>
          <p:nvPr/>
        </p:nvGrpSpPr>
        <p:grpSpPr>
          <a:xfrm>
            <a:off x="3661809" y="3704675"/>
            <a:ext cx="550151" cy="804445"/>
            <a:chOff x="3302035" y="3518268"/>
            <a:chExt cx="550151" cy="804445"/>
          </a:xfrm>
          <a:solidFill>
            <a:srgbClr val="006600"/>
          </a:solidFill>
        </p:grpSpPr>
        <p:sp>
          <p:nvSpPr>
            <p:cNvPr id="104" name="11 Rectángulo">
              <a:extLst>
                <a:ext uri="{FF2B5EF4-FFF2-40B4-BE49-F238E27FC236}">
                  <a16:creationId xmlns:a16="http://schemas.microsoft.com/office/drawing/2014/main" id="{2A41E2C9-C147-4F55-8F98-A0D424359368}"/>
                </a:ext>
              </a:extLst>
            </p:cNvPr>
            <p:cNvSpPr/>
            <p:nvPr/>
          </p:nvSpPr>
          <p:spPr>
            <a:xfrm>
              <a:off x="3302035" y="3861048"/>
              <a:ext cx="550151" cy="461665"/>
            </a:xfrm>
            <a:prstGeom prst="rect">
              <a:avLst/>
            </a:prstGeom>
            <a:grpFill/>
            <a:ln>
              <a:solidFill>
                <a:srgbClr val="006600"/>
              </a:solidFill>
            </a:ln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99 </a:t>
              </a:r>
              <a:endParaRPr lang="es-AR" dirty="0"/>
            </a:p>
          </p:txBody>
        </p:sp>
        <p:cxnSp>
          <p:nvCxnSpPr>
            <p:cNvPr id="105" name="12 Conector recto de flecha">
              <a:extLst>
                <a:ext uri="{FF2B5EF4-FFF2-40B4-BE49-F238E27FC236}">
                  <a16:creationId xmlns:a16="http://schemas.microsoft.com/office/drawing/2014/main" id="{90F3B9A5-72F7-4652-A635-87E67D3C3B00}"/>
                </a:ext>
              </a:extLst>
            </p:cNvPr>
            <p:cNvCxnSpPr>
              <a:stCxn id="104" idx="0"/>
            </p:cNvCxnSpPr>
            <p:nvPr/>
          </p:nvCxnSpPr>
          <p:spPr bwMode="auto">
            <a:xfrm flipH="1" flipV="1">
              <a:off x="3565890" y="3518268"/>
              <a:ext cx="11221" cy="342780"/>
            </a:xfrm>
            <a:prstGeom prst="straightConnector1">
              <a:avLst/>
            </a:prstGeom>
            <a:grp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06" name="21 Grupo">
            <a:extLst>
              <a:ext uri="{FF2B5EF4-FFF2-40B4-BE49-F238E27FC236}">
                <a16:creationId xmlns:a16="http://schemas.microsoft.com/office/drawing/2014/main" id="{D011753F-5952-46CD-BA5E-760B4C1C384F}"/>
              </a:ext>
            </a:extLst>
          </p:cNvPr>
          <p:cNvGrpSpPr/>
          <p:nvPr/>
        </p:nvGrpSpPr>
        <p:grpSpPr>
          <a:xfrm>
            <a:off x="3923928" y="2276872"/>
            <a:ext cx="649537" cy="1373585"/>
            <a:chOff x="3476859" y="2060848"/>
            <a:chExt cx="649537" cy="1373585"/>
          </a:xfrm>
          <a:solidFill>
            <a:srgbClr val="C00000"/>
          </a:solidFill>
        </p:grpSpPr>
        <p:sp>
          <p:nvSpPr>
            <p:cNvPr id="107" name="14 Rectángulo">
              <a:extLst>
                <a:ext uri="{FF2B5EF4-FFF2-40B4-BE49-F238E27FC236}">
                  <a16:creationId xmlns:a16="http://schemas.microsoft.com/office/drawing/2014/main" id="{F3FC4447-5380-4581-98B6-F0828BFEC9D4}"/>
                </a:ext>
              </a:extLst>
            </p:cNvPr>
            <p:cNvSpPr/>
            <p:nvPr/>
          </p:nvSpPr>
          <p:spPr>
            <a:xfrm>
              <a:off x="3476859" y="2060848"/>
              <a:ext cx="649537" cy="461665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118 </a:t>
              </a:r>
              <a:endParaRPr lang="es-AR" dirty="0"/>
            </a:p>
          </p:txBody>
        </p:sp>
        <p:cxnSp>
          <p:nvCxnSpPr>
            <p:cNvPr id="108" name="15 Conector recto de flecha">
              <a:extLst>
                <a:ext uri="{FF2B5EF4-FFF2-40B4-BE49-F238E27FC236}">
                  <a16:creationId xmlns:a16="http://schemas.microsoft.com/office/drawing/2014/main" id="{D5657DB3-72ED-4676-98FF-E753820CE503}"/>
                </a:ext>
              </a:extLst>
            </p:cNvPr>
            <p:cNvCxnSpPr>
              <a:cxnSpLocks/>
              <a:stCxn id="107" idx="2"/>
            </p:cNvCxnSpPr>
            <p:nvPr/>
          </p:nvCxnSpPr>
          <p:spPr bwMode="auto">
            <a:xfrm>
              <a:off x="3801628" y="2522513"/>
              <a:ext cx="0" cy="911920"/>
            </a:xfrm>
            <a:prstGeom prst="straightConnector1">
              <a:avLst/>
            </a:prstGeom>
            <a:grp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09" name="22 Grupo">
            <a:extLst>
              <a:ext uri="{FF2B5EF4-FFF2-40B4-BE49-F238E27FC236}">
                <a16:creationId xmlns:a16="http://schemas.microsoft.com/office/drawing/2014/main" id="{836C05EE-52FB-42F3-95D0-C7AD21E17C03}"/>
              </a:ext>
            </a:extLst>
          </p:cNvPr>
          <p:cNvGrpSpPr/>
          <p:nvPr/>
        </p:nvGrpSpPr>
        <p:grpSpPr>
          <a:xfrm>
            <a:off x="4499992" y="2917490"/>
            <a:ext cx="671979" cy="727534"/>
            <a:chOff x="4573199" y="2708920"/>
            <a:chExt cx="671979" cy="727534"/>
          </a:xfrm>
        </p:grpSpPr>
        <p:sp>
          <p:nvSpPr>
            <p:cNvPr id="110" name="17 Rectángulo">
              <a:extLst>
                <a:ext uri="{FF2B5EF4-FFF2-40B4-BE49-F238E27FC236}">
                  <a16:creationId xmlns:a16="http://schemas.microsoft.com/office/drawing/2014/main" id="{758B0A83-732F-44F9-A937-55F3C3F97486}"/>
                </a:ext>
              </a:extLst>
            </p:cNvPr>
            <p:cNvSpPr/>
            <p:nvPr/>
          </p:nvSpPr>
          <p:spPr>
            <a:xfrm>
              <a:off x="4573199" y="2708920"/>
              <a:ext cx="671979" cy="461665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>
              <a:spAutoFit/>
            </a:bodyPr>
            <a:lstStyle/>
            <a:p>
              <a:r>
                <a:rPr lang="es-AR" dirty="0">
                  <a:solidFill>
                    <a:schemeClr val="bg1"/>
                  </a:solidFill>
                  <a:latin typeface="Garamond" pitchFamily="18" charset="0"/>
                </a:rPr>
                <a:t>148 </a:t>
              </a:r>
              <a:endParaRPr lang="es-AR" dirty="0"/>
            </a:p>
          </p:txBody>
        </p:sp>
        <p:cxnSp>
          <p:nvCxnSpPr>
            <p:cNvPr id="111" name="18 Conector recto de flecha">
              <a:extLst>
                <a:ext uri="{FF2B5EF4-FFF2-40B4-BE49-F238E27FC236}">
                  <a16:creationId xmlns:a16="http://schemas.microsoft.com/office/drawing/2014/main" id="{650A6CDF-ABEA-41FD-B483-6862229D421C}"/>
                </a:ext>
              </a:extLst>
            </p:cNvPr>
            <p:cNvCxnSpPr/>
            <p:nvPr/>
          </p:nvCxnSpPr>
          <p:spPr bwMode="auto">
            <a:xfrm>
              <a:off x="4846211" y="3106031"/>
              <a:ext cx="1464" cy="33042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12" name="21 Rectángulo">
            <a:extLst>
              <a:ext uri="{FF2B5EF4-FFF2-40B4-BE49-F238E27FC236}">
                <a16:creationId xmlns:a16="http://schemas.microsoft.com/office/drawing/2014/main" id="{DDC79D6C-BA71-4E6C-99AB-80D988585F49}"/>
              </a:ext>
            </a:extLst>
          </p:cNvPr>
          <p:cNvSpPr/>
          <p:nvPr/>
        </p:nvSpPr>
        <p:spPr>
          <a:xfrm>
            <a:off x="2339752" y="4635133"/>
            <a:ext cx="4968552" cy="95410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El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tipo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de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flujo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se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asocia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con el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intervalo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parto</a:t>
            </a:r>
            <a:r>
              <a:rPr lang="en-US" sz="2800" dirty="0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 - </a:t>
            </a:r>
            <a:r>
              <a:rPr lang="en-US" sz="2800" dirty="0" err="1">
                <a:solidFill>
                  <a:schemeClr val="bg1"/>
                </a:solidFill>
                <a:latin typeface="Garamond" pitchFamily="18" charset="0"/>
                <a:ea typeface="Times New Roman"/>
                <a:cs typeface="Times New Roman"/>
              </a:rPr>
              <a:t>concepción</a:t>
            </a:r>
            <a:endParaRPr lang="en-US" sz="2800" dirty="0">
              <a:solidFill>
                <a:schemeClr val="bg1"/>
              </a:solidFill>
              <a:latin typeface="Garamond" pitchFamily="18" charset="0"/>
              <a:ea typeface="Times New Roman"/>
              <a:cs typeface="Times New Roman"/>
            </a:endParaRPr>
          </a:p>
        </p:txBody>
      </p:sp>
      <p:sp>
        <p:nvSpPr>
          <p:cNvPr id="113" name="11 Rectángulo">
            <a:extLst>
              <a:ext uri="{FF2B5EF4-FFF2-40B4-BE49-F238E27FC236}">
                <a16:creationId xmlns:a16="http://schemas.microsoft.com/office/drawing/2014/main" id="{F91B6578-CE79-4336-BCF9-93BB5F84AB8D}"/>
              </a:ext>
            </a:extLst>
          </p:cNvPr>
          <p:cNvSpPr/>
          <p:nvPr/>
        </p:nvSpPr>
        <p:spPr>
          <a:xfrm>
            <a:off x="7148416" y="1556792"/>
            <a:ext cx="1912511" cy="461665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Flujo normal </a:t>
            </a:r>
            <a:endParaRPr lang="es-AR" dirty="0"/>
          </a:p>
        </p:txBody>
      </p:sp>
      <p:sp>
        <p:nvSpPr>
          <p:cNvPr id="114" name="14 Rectángulo">
            <a:extLst>
              <a:ext uri="{FF2B5EF4-FFF2-40B4-BE49-F238E27FC236}">
                <a16:creationId xmlns:a16="http://schemas.microsoft.com/office/drawing/2014/main" id="{7EE94CA8-F13E-43A3-A78A-5067DEAC65FB}"/>
              </a:ext>
            </a:extLst>
          </p:cNvPr>
          <p:cNvSpPr/>
          <p:nvPr/>
        </p:nvSpPr>
        <p:spPr>
          <a:xfrm>
            <a:off x="7150220" y="1988840"/>
            <a:ext cx="1912511" cy="46166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F. c/flóculos </a:t>
            </a:r>
            <a:endParaRPr lang="es-AR" dirty="0"/>
          </a:p>
        </p:txBody>
      </p:sp>
      <p:sp>
        <p:nvSpPr>
          <p:cNvPr id="115" name="17 Rectángulo">
            <a:extLst>
              <a:ext uri="{FF2B5EF4-FFF2-40B4-BE49-F238E27FC236}">
                <a16:creationId xmlns:a16="http://schemas.microsoft.com/office/drawing/2014/main" id="{060F5968-4DCB-421A-9035-6F962D70CEA9}"/>
              </a:ext>
            </a:extLst>
          </p:cNvPr>
          <p:cNvSpPr/>
          <p:nvPr/>
        </p:nvSpPr>
        <p:spPr>
          <a:xfrm>
            <a:off x="7150220" y="2391271"/>
            <a:ext cx="1912510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F. purulento sin olor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0544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</TotalTime>
  <Words>1520</Words>
  <Application>Microsoft Office PowerPoint</Application>
  <PresentationFormat>Presentación en pantalla (4:3)</PresentationFormat>
  <Paragraphs>388</Paragraphs>
  <Slides>23</Slides>
  <Notes>0</Notes>
  <HiddenSlides>1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Calibri</vt:lpstr>
      <vt:lpstr>Garamond</vt:lpstr>
      <vt:lpstr>Times New Roman</vt:lpstr>
      <vt:lpstr>Diseño predeterminado</vt:lpstr>
      <vt:lpstr>SPW 10.0 Graph</vt:lpstr>
      <vt:lpstr>SPW 12.0 Graph</vt:lpstr>
      <vt:lpstr>Relación entre condición corporal, salud y reproducción en vacas lecheras de la pampa húmeda </vt:lpstr>
      <vt:lpstr>Condición corporal posparto (36 dpp) en vacas de tambo (n: 12265) </vt:lpstr>
      <vt:lpstr>Presentación de PowerPoint</vt:lpstr>
      <vt:lpstr>Relación entre la condición corporal posparto y el porcentaje de preñez a 100 días en vacas de tambo (n: 12265)</vt:lpstr>
      <vt:lpstr>Presentación de PowerPoint</vt:lpstr>
      <vt:lpstr>¿Cómo entender el riesgo? </vt:lpstr>
      <vt:lpstr>Presentación de PowerPoint</vt:lpstr>
      <vt:lpstr>Presentación de PowerPoint</vt:lpstr>
      <vt:lpstr>Presentación de PowerPoint</vt:lpstr>
      <vt:lpstr>Presentación de PowerPoint</vt:lpstr>
      <vt:lpstr>Endometritis e intervalo a concepción (IPC)</vt:lpstr>
      <vt:lpstr>Presentación de PowerPoint</vt:lpstr>
      <vt:lpstr>Metritis y el intervalo a la concepción (IPC)</vt:lpstr>
      <vt:lpstr>Relación entre balance energético (BE) 14 d preparto y curación de metritis</vt:lpstr>
      <vt:lpstr>Presentación de PowerPoint</vt:lpstr>
      <vt:lpstr>Relación entre la cojera clínica y el intervalo parto - 1er servicio</vt:lpstr>
      <vt:lpstr>Relación entre la cojera clínica y el intervalo a concepción (IPC)</vt:lpstr>
      <vt:lpstr>Presentación de PowerPoint</vt:lpstr>
      <vt:lpstr>Relación entre la muerte embrionaria tardía y el intervalo a concepción (IPC)</vt:lpstr>
      <vt:lpstr>Presentación de PowerPoint</vt:lpstr>
      <vt:lpstr>Indicadores de BE y eficiencia reproductiva</vt:lpstr>
      <vt:lpstr>Rango de condición corporal “ideal”</vt:lpstr>
      <vt:lpstr>Gracias!</vt:lpstr>
    </vt:vector>
  </TitlesOfParts>
  <Company>Cátedra de Fisiología, Fac Cs Veterinarias - Univ Nacional de La Plata, Argentina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>Metritis - Endometritis</dc:subject>
  <dc:creator>Mauricio J. Giuliodori</dc:creator>
  <cp:lastModifiedBy>Mauricio Giuliodori</cp:lastModifiedBy>
  <cp:revision>639</cp:revision>
  <dcterms:created xsi:type="dcterms:W3CDTF">2001-08-22T20:05:40Z</dcterms:created>
  <dcterms:modified xsi:type="dcterms:W3CDTF">2019-07-04T15:18:48Z</dcterms:modified>
</cp:coreProperties>
</file>